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7" r:id="rId1"/>
  </p:sldMasterIdLst>
  <p:notesMasterIdLst>
    <p:notesMasterId r:id="rId12"/>
  </p:notesMasterIdLst>
  <p:sldIdLst>
    <p:sldId id="256" r:id="rId2"/>
    <p:sldId id="2971" r:id="rId3"/>
    <p:sldId id="2961" r:id="rId4"/>
    <p:sldId id="2968" r:id="rId5"/>
    <p:sldId id="2969" r:id="rId6"/>
    <p:sldId id="2970" r:id="rId7"/>
    <p:sldId id="2975" r:id="rId8"/>
    <p:sldId id="2930" r:id="rId9"/>
    <p:sldId id="2959" r:id="rId10"/>
    <p:sldId id="2960" r:id="rId11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>
          <p15:clr>
            <a:srgbClr val="A4A3A4"/>
          </p15:clr>
        </p15:guide>
        <p15:guide id="2" orient="horz" pos="2840">
          <p15:clr>
            <a:srgbClr val="A4A3A4"/>
          </p15:clr>
        </p15:guide>
        <p15:guide id="3" pos="6879">
          <p15:clr>
            <a:srgbClr val="A4A3A4"/>
          </p15:clr>
        </p15:guide>
        <p15:guide id="4" pos="71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C1F8C"/>
    <a:srgbClr val="960000"/>
    <a:srgbClr val="B1510F"/>
    <a:srgbClr val="7E0000"/>
    <a:srgbClr val="771B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0" autoAdjust="0"/>
    <p:restoredTop sz="86357" autoAdjust="0"/>
  </p:normalViewPr>
  <p:slideViewPr>
    <p:cSldViewPr snapToGrid="0">
      <p:cViewPr varScale="1">
        <p:scale>
          <a:sx n="88" d="100"/>
          <a:sy n="88" d="100"/>
        </p:scale>
        <p:origin x="-114" y="-216"/>
      </p:cViewPr>
      <p:guideLst>
        <p:guide orient="horz" pos="300"/>
        <p:guide orient="horz" pos="2840"/>
        <p:guide pos="6879"/>
        <p:guide pos="71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1E839-87AF-40A6-988A-2703EDF6E996}" type="datetimeFigureOut">
              <a:rPr lang="en-US"/>
              <a:pPr>
                <a:defRPr/>
              </a:pPr>
              <a:t>6/18/2020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EC798A-0F86-4F61-937C-76AF217B2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9718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C798A-0F86-4F61-937C-76AF217B2B6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2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14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15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riangle 1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FABCC3CC-41BA-4FEC-8267-E4F3741666A5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93E7-D344-4B7A-9C47-C43F733A5007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C978-0D7D-4946-883C-89EB8CCD68E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7116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FA8E-9C46-4291-9D38-4FF598A958AB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E8CA-9B6E-483A-BE57-12F3D6C2757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592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-1104900"/>
            <a:ext cx="31257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9438" y="-158750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ri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riangle 8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ri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7F87037-1D5F-4351-A046-EB8B42C1DF88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4435-3E4B-4DED-B864-1B7234AA021F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F2DA-A3B5-4ECF-96D6-5837CE6D28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058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/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iangle 1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12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ri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riangle 1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12712D1-738C-4BE9-9AC9-BBDFB8995BF4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4563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riangle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ri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le 4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300DC75-8104-4121-A87D-094B9D528FE0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0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-1104900"/>
            <a:ext cx="31257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i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riangle 14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ri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riangle 2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F92B46F-FB4B-4EEA-986E-1DD46E1FA615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19"/>
            <a:ext cx="3200400" cy="2148839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572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-1104900"/>
            <a:ext cx="31257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9438" y="-158750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ri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riangle 8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ri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06435FD-5BD2-42AB-B9DC-389726CE4B87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073426"/>
            <a:ext cx="2628900" cy="5098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73426"/>
            <a:ext cx="7734300" cy="509877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41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882E377-4E46-4AAF-AF58-52A0D638868F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DD62-EC7B-4333-9381-06E359E3E460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2A42-23FF-407C-96F7-FDBB8E832F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124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angle 1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12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riangle 1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6B5CA64-E4CD-472F-95B4-A31B2307B068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2389-3BA0-40E7-8947-CE0EED1A497A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8393-E083-4B95-A535-BAAE83AA661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797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81FA5EB-A614-439F-BE0E-3D5B2A6E1038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A365-BF35-49BB-A862-C6873955F0A1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85FD-EA83-41A0-A6D0-E8DB59380A9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8413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2ECC-B45F-47CE-9BC2-D7AC7712BE07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9D3A-9039-4C13-99AB-3C7AD5AC0D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429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B69E-9A75-46DC-BBF5-0B89B52BE9B5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4159-A55B-48D5-B7DB-071E85921C5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728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riangle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ri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le 4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7BF0504-FDD2-4691-8765-B894FED50B9A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90C6-DF88-4630-BBAC-F644B22A7E8A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649C-F94E-4C5D-ACDE-95AA1639325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992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-1104900"/>
            <a:ext cx="31257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82850"/>
            <a:ext cx="19875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097588"/>
            <a:ext cx="7939088" cy="765175"/>
          </a:xfrm>
          <a:prstGeom prst="triangle">
            <a:avLst>
              <a:gd name="adj" fmla="val 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riangle 14">
            <a:extLst>
              <a:ext uri="{FF2B5EF4-FFF2-40B4-BE49-F238E27FC236}"/>
            </a:extLst>
          </p:cNvPr>
          <p:cNvSpPr/>
          <p:nvPr userDrawn="1"/>
        </p:nvSpPr>
        <p:spPr>
          <a:xfrm>
            <a:off x="339725" y="6357938"/>
            <a:ext cx="11852275" cy="511175"/>
          </a:xfrm>
          <a:prstGeom prst="triangle">
            <a:avLst>
              <a:gd name="adj" fmla="val 10000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ri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5367338" y="6540500"/>
            <a:ext cx="6824662" cy="322263"/>
          </a:xfrm>
          <a:prstGeom prst="triangle">
            <a:avLst>
              <a:gd name="adj" fmla="val 100000"/>
            </a:avLst>
          </a:prstGeom>
          <a:solidFill>
            <a:srgbClr val="E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riangle 2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40500"/>
            <a:ext cx="1471613" cy="322263"/>
          </a:xfrm>
          <a:prstGeom prst="triangle">
            <a:avLst>
              <a:gd name="adj" fmla="val 0"/>
            </a:avLst>
          </a:prstGeom>
          <a:solidFill>
            <a:srgbClr val="00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689B039-3B83-440B-9CD5-E9001B0B6314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B2F5-0B81-4884-9142-597995547549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0F33-9022-42AB-A492-AB9A8F6E4E0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79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AF29-5A72-49AC-80EF-F246D75AC24F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2FAC-0188-44AF-A298-0C2D345B775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99895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61BAC1-5C03-4A99-A81C-4C6B2AD97FFD}" type="datetimeFigureOut">
              <a:rPr lang="en-IN"/>
              <a:pPr>
                <a:defRPr/>
              </a:pPr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39378-6D42-405C-90B2-E576CF724FE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grpSp>
        <p:nvGrpSpPr>
          <p:cNvPr id="7" name="Group 3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-2506" y="3557391"/>
            <a:ext cx="12194505" cy="3300607"/>
            <a:chOff x="-2506" y="3118979"/>
            <a:chExt cx="12194505" cy="3739020"/>
          </a:xfrm>
          <a:solidFill>
            <a:schemeClr val="accent1">
              <a:lumMod val="75000"/>
            </a:schemeClr>
          </a:solidFill>
        </p:grpSpPr>
        <p:pic>
          <p:nvPicPr>
            <p:cNvPr id="8" name="Picture 7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544854" y="3118980"/>
              <a:ext cx="6647145" cy="3739019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/>
          </p:blipFill>
          <p:spPr>
            <a:xfrm>
              <a:off x="-2506" y="3118979"/>
              <a:ext cx="9923119" cy="3739019"/>
            </a:xfrm>
            <a:prstGeom prst="rect">
              <a:avLst/>
            </a:prstGeom>
            <a:grpFill/>
          </p:spPr>
        </p:pic>
      </p:grpSp>
      <p:sp>
        <p:nvSpPr>
          <p:cNvPr id="10" name="Slide Number">
            <a:extLst>
              <a:ext uri="{FF2B5EF4-FFF2-40B4-BE49-F238E27FC236}"/>
            </a:extLst>
          </p:cNvPr>
          <p:cNvSpPr txBox="1">
            <a:spLocks/>
          </p:cNvSpPr>
          <p:nvPr userDrawn="1">
            <p:custDataLst>
              <p:tags r:id="rId17"/>
            </p:custDataLst>
          </p:nvPr>
        </p:nvSpPr>
        <p:spPr>
          <a:xfrm>
            <a:off x="11923713" y="6619875"/>
            <a:ext cx="211137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EAD7A12-1B51-4F4E-95F5-D758DA3981AC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87" y="3003550"/>
            <a:ext cx="11604625" cy="29987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000" i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000" i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000" i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500" i="1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IN" sz="4400" dirty="0" smtClean="0"/>
              <a:t/>
            </a:r>
            <a:br>
              <a:rPr lang="en-IN" sz="4400" dirty="0" smtClean="0"/>
            </a:br>
            <a:r>
              <a:rPr lang="en-IN" sz="4400" dirty="0" smtClean="0"/>
              <a:t> </a:t>
            </a:r>
            <a:r>
              <a:rPr lang="hi-IN" sz="5400" b="1" dirty="0" smtClean="0">
                <a:solidFill>
                  <a:srgbClr val="0070C0"/>
                </a:solidFill>
              </a:rPr>
              <a:t>गरीब कल्याण रोजगार अभियान</a:t>
            </a:r>
            <a:r>
              <a:rPr lang="en-IN" sz="5400" b="1" dirty="0">
                <a:solidFill>
                  <a:srgbClr val="0070C0"/>
                </a:solidFill>
              </a:rPr>
              <a:t/>
            </a:r>
            <a:br>
              <a:rPr lang="en-IN" sz="5400" b="1" dirty="0">
                <a:solidFill>
                  <a:srgbClr val="0070C0"/>
                </a:solidFill>
              </a:rPr>
            </a:br>
            <a:r>
              <a:rPr lang="en-IN" sz="5400" b="1" dirty="0">
                <a:solidFill>
                  <a:srgbClr val="0070C0"/>
                </a:solidFill>
              </a:rPr>
              <a:t/>
            </a:r>
            <a:br>
              <a:rPr lang="en-IN" sz="5400" b="1" dirty="0">
                <a:solidFill>
                  <a:srgbClr val="0070C0"/>
                </a:solidFill>
              </a:rPr>
            </a:br>
            <a:r>
              <a:rPr lang="en-IN" sz="5400" dirty="0"/>
              <a:t/>
            </a:r>
            <a:br>
              <a:rPr lang="en-IN" sz="5400" dirty="0"/>
            </a:br>
            <a:endParaRPr lang="en-IN" sz="1600" i="1" dirty="0"/>
          </a:p>
        </p:txBody>
      </p:sp>
      <p:pic>
        <p:nvPicPr>
          <p:cNvPr id="18436" name="Picture 2" descr="Image result for golden emblem of 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111250"/>
            <a:ext cx="9588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7000" y="60325"/>
            <a:ext cx="11653838" cy="590550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Annexure: List of districts (2/2)</a:t>
            </a: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30845"/>
              </p:ext>
            </p:extLst>
          </p:nvPr>
        </p:nvGraphicFramePr>
        <p:xfrm>
          <a:off x="941388" y="746125"/>
          <a:ext cx="3178748" cy="5997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972">
                  <a:extLst>
                    <a:ext uri="{9D8B030D-6E8A-4147-A177-3AD203B41FA5}"/>
                  </a:extLst>
                </a:gridCol>
                <a:gridCol w="1250880">
                  <a:extLst>
                    <a:ext uri="{9D8B030D-6E8A-4147-A177-3AD203B41FA5}"/>
                  </a:extLst>
                </a:gridCol>
                <a:gridCol w="1195896">
                  <a:extLst>
                    <a:ext uri="{9D8B030D-6E8A-4147-A177-3AD203B41FA5}"/>
                  </a:extLst>
                </a:gridCol>
              </a:tblGrid>
              <a:tr h="17169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BARWANI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SINGRAULI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Siddharth Nagar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Prayagraj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Gonda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Maharajganj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Bahraich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Balrampur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Jaunpur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Hardoi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Azamgarh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Basti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Gorakhpur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Sultanpur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Kushi</a:t>
                      </a: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Nagar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Sant Kabir Nagar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Ambedkar</a:t>
                      </a: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Nagar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Sitapur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Varanasi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Ghazipur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1186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Pratapgarh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Rae Bareli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Ayodhya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Deoria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Amethi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1186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Lakhimpur Kheri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Unnao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Shrawasti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637045"/>
              </p:ext>
            </p:extLst>
          </p:nvPr>
        </p:nvGraphicFramePr>
        <p:xfrm>
          <a:off x="6062663" y="746125"/>
          <a:ext cx="3388917" cy="5198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972">
                  <a:extLst>
                    <a:ext uri="{9D8B030D-6E8A-4147-A177-3AD203B41FA5}"/>
                  </a:extLst>
                </a:gridCol>
                <a:gridCol w="1250880">
                  <a:extLst>
                    <a:ext uri="{9D8B030D-6E8A-4147-A177-3AD203B41FA5}"/>
                  </a:extLst>
                </a:gridCol>
                <a:gridCol w="1406065">
                  <a:extLst>
                    <a:ext uri="{9D8B030D-6E8A-4147-A177-3AD203B41FA5}"/>
                  </a:extLst>
                </a:gridCol>
              </a:tblGrid>
              <a:tr h="171678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Fatehpur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Mirzapur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Jalaun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Kaushambi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PALI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UDAIPUR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JALORE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NAGAUR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SIROHI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DUNGARPUR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SIKAR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RAJSAMAND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BARMER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CHITTORGARH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ALWAR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KARAULI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BIKANER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JODHPUR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BHILWARA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BHARATPUR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BANSWARA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AJMER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0179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HANUMANGARH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CHURU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JHUNJHUNU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4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JAIPUR</a:t>
                      </a:r>
                    </a:p>
                  </a:txBody>
                  <a:tcPr marL="9525" marR="9525" marT="9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altLang="en-US" b="1" dirty="0" smtClean="0">
                <a:solidFill>
                  <a:srgbClr val="960000"/>
                </a:solidFill>
                <a:latin typeface="Cambria" panose="02040503050406030204" pitchFamily="18" charset="0"/>
              </a:rPr>
              <a:t>ग़रीब कल्याण रोजगार अभियान</a:t>
            </a:r>
            <a:endParaRPr lang="en-IN" altLang="en-US" b="1" dirty="0" smtClean="0">
              <a:solidFill>
                <a:srgbClr val="960000"/>
              </a:solidFill>
              <a:latin typeface="Cambria" panose="02040503050406030204" pitchFamily="18" charset="0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1295400" y="2005012"/>
            <a:ext cx="103505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altLang="en-US" sz="3200" dirty="0">
                <a:latin typeface="Cambria" panose="02040503050406030204" pitchFamily="18" charset="0"/>
              </a:rPr>
              <a:t>Duration – </a:t>
            </a:r>
            <a:r>
              <a:rPr lang="en-IN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125 </a:t>
            </a:r>
            <a:r>
              <a:rPr lang="en-IN" altLang="en-US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Days</a:t>
            </a:r>
          </a:p>
          <a:p>
            <a:pPr>
              <a:lnSpc>
                <a:spcPct val="150000"/>
              </a:lnSpc>
            </a:pPr>
            <a:r>
              <a:rPr lang="en-IN" altLang="en-US" sz="3200" dirty="0" smtClean="0">
                <a:latin typeface="Cambria" panose="02040503050406030204" pitchFamily="18" charset="0"/>
              </a:rPr>
              <a:t>116 Districts </a:t>
            </a:r>
            <a:r>
              <a:rPr lang="en-IN" altLang="en-US" sz="3200" dirty="0">
                <a:latin typeface="Cambria" panose="02040503050406030204" pitchFamily="18" charset="0"/>
              </a:rPr>
              <a:t>with more than </a:t>
            </a:r>
            <a:r>
              <a:rPr lang="en-IN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25,000 </a:t>
            </a:r>
            <a:r>
              <a:rPr lang="en-IN" altLang="en-US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migrants</a:t>
            </a:r>
            <a:endParaRPr lang="en-IN" altLang="en-US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IN" altLang="en-US" sz="3200" dirty="0" smtClean="0">
                <a:latin typeface="Cambria" panose="02040503050406030204" pitchFamily="18" charset="0"/>
              </a:rPr>
              <a:t>Employment and infrastructure creation – </a:t>
            </a:r>
            <a:r>
              <a:rPr lang="en-IN" altLang="en-US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25 works</a:t>
            </a:r>
          </a:p>
          <a:p>
            <a:pPr>
              <a:lnSpc>
                <a:spcPct val="150000"/>
              </a:lnSpc>
            </a:pPr>
            <a:r>
              <a:rPr lang="en-IN" altLang="en-US" sz="3200" dirty="0" smtClean="0">
                <a:latin typeface="Cambria" panose="02040503050406030204" pitchFamily="18" charset="0"/>
              </a:rPr>
              <a:t>Outlay of </a:t>
            </a:r>
            <a:r>
              <a:rPr lang="en-IN" altLang="en-US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Rs. 50,000 crores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BA54C-AB1F-474E-ACDE-49FDB1481EFD}" type="slidenum">
              <a:rPr lang="en-IN"/>
              <a:pPr>
                <a:defRPr/>
              </a:pPr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846388" y="5078413"/>
            <a:ext cx="307975" cy="198437"/>
          </a:xfrm>
          <a:prstGeom prst="rect">
            <a:avLst/>
          </a:prstGeom>
          <a:solidFill>
            <a:srgbClr val="D586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154363" y="5038725"/>
            <a:ext cx="15319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115 Target districts</a:t>
            </a:r>
          </a:p>
        </p:txBody>
      </p:sp>
      <p:graphicFrame>
        <p:nvGraphicFramePr>
          <p:cNvPr id="872" name="Table 87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351095"/>
              </p:ext>
            </p:extLst>
          </p:nvPr>
        </p:nvGraphicFramePr>
        <p:xfrm>
          <a:off x="5740400" y="1466850"/>
          <a:ext cx="6224589" cy="45958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6156">
                  <a:extLst>
                    <a:ext uri="{9D8B030D-6E8A-4147-A177-3AD203B41FA5}"/>
                  </a:extLst>
                </a:gridCol>
                <a:gridCol w="2065144">
                  <a:extLst>
                    <a:ext uri="{9D8B030D-6E8A-4147-A177-3AD203B41FA5}"/>
                  </a:extLst>
                </a:gridCol>
                <a:gridCol w="1663700">
                  <a:extLst>
                    <a:ext uri="{9D8B030D-6E8A-4147-A177-3AD203B41FA5}"/>
                  </a:extLst>
                </a:gridCol>
                <a:gridCol w="1779589">
                  <a:extLst>
                    <a:ext uri="{9D8B030D-6E8A-4147-A177-3AD203B41FA5}"/>
                  </a:extLst>
                </a:gridCol>
              </a:tblGrid>
              <a:tr h="678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</a:rPr>
                        <a:t>S.No.</a:t>
                      </a:r>
                    </a:p>
                  </a:txBody>
                  <a:tcPr marL="91443" marR="9144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</a:rPr>
                        <a:t>State Name</a:t>
                      </a:r>
                    </a:p>
                  </a:txBody>
                  <a:tcPr marL="91443" marR="9144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Districts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marL="91443" marR="91443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Aspirational </a:t>
                      </a:r>
                      <a:r>
                        <a:rPr lang="en-US" sz="1800" dirty="0">
                          <a:latin typeface="Cambria" panose="02040503050406030204" pitchFamily="18" charset="0"/>
                        </a:rPr>
                        <a:t>Districts</a:t>
                      </a:r>
                    </a:p>
                  </a:txBody>
                  <a:tcPr marL="91443" marR="91443" marT="45725" marB="45725" anchor="ctr"/>
                </a:tc>
                <a:extLst>
                  <a:ext uri="{0D108BD9-81ED-4DB2-BD59-A6C34878D82A}"/>
                </a:extLst>
              </a:tr>
              <a:tr h="5530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Bihar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I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530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Uttar Pradesh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530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Madhya Pradesh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530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Rajasthan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530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Odisha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530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Jharkhand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98468">
                <a:tc>
                  <a:txBody>
                    <a:bodyPr/>
                    <a:lstStyle/>
                    <a:p>
                      <a:pPr algn="r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Districts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 marL="9525" marR="9525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 marL="91443" marR="91443" marT="45725" marB="457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73" name="Triangle 872">
            <a:extLst>
              <a:ext uri="{FF2B5EF4-FFF2-40B4-BE49-F238E27FC236}"/>
            </a:extLst>
          </p:cNvPr>
          <p:cNvSpPr/>
          <p:nvPr/>
        </p:nvSpPr>
        <p:spPr>
          <a:xfrm rot="5400000">
            <a:off x="3116263" y="3441700"/>
            <a:ext cx="4452937" cy="33496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626" name="TextBox 873"/>
          <p:cNvSpPr txBox="1">
            <a:spLocks noChangeArrowheads="1"/>
          </p:cNvSpPr>
          <p:nvPr/>
        </p:nvSpPr>
        <p:spPr bwMode="auto">
          <a:xfrm>
            <a:off x="5175250" y="380910"/>
            <a:ext cx="7081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400" b="1" dirty="0" smtClean="0">
                <a:latin typeface="Cambria" panose="02040503050406030204" pitchFamily="18" charset="0"/>
              </a:rPr>
              <a:t>116 Districts account </a:t>
            </a:r>
            <a:r>
              <a:rPr lang="en-IN" altLang="en-US" sz="2400" b="1" dirty="0">
                <a:latin typeface="Cambria" panose="02040503050406030204" pitchFamily="18" charset="0"/>
              </a:rPr>
              <a:t>for ~67 Lakh migrant workers </a:t>
            </a:r>
            <a:r>
              <a:rPr lang="en-IN" altLang="en-US" sz="2400" b="1" dirty="0" smtClean="0">
                <a:latin typeface="Cambria" panose="02040503050406030204" pitchFamily="18" charset="0"/>
              </a:rPr>
              <a:t>(</a:t>
            </a:r>
            <a:r>
              <a:rPr lang="en-IN" altLang="en-US" sz="2400" b="1" dirty="0">
                <a:latin typeface="Cambria" panose="02040503050406030204" pitchFamily="18" charset="0"/>
              </a:rPr>
              <a:t>approx. 2/3 of </a:t>
            </a:r>
            <a:r>
              <a:rPr lang="en-IN" altLang="en-US" sz="2400" b="1" dirty="0" smtClean="0">
                <a:latin typeface="Cambria" panose="02040503050406030204" pitchFamily="18" charset="0"/>
              </a:rPr>
              <a:t>returnee </a:t>
            </a:r>
            <a:r>
              <a:rPr lang="en-IN" altLang="en-US" sz="2400" b="1" dirty="0">
                <a:latin typeface="Cambria" panose="02040503050406030204" pitchFamily="18" charset="0"/>
              </a:rPr>
              <a:t>migrants)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ambria" panose="02040503050406030204" pitchFamily="18" charset="0"/>
            </a:endParaRPr>
          </a:p>
        </p:txBody>
      </p:sp>
      <p:pic>
        <p:nvPicPr>
          <p:cNvPr id="246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" t="861"/>
          <a:stretch>
            <a:fillRect/>
          </a:stretch>
        </p:blipFill>
        <p:spPr bwMode="auto">
          <a:xfrm>
            <a:off x="317500" y="981075"/>
            <a:ext cx="4505325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8" name="TextBox 2"/>
          <p:cNvSpPr txBox="1">
            <a:spLocks noChangeArrowheads="1"/>
          </p:cNvSpPr>
          <p:nvPr/>
        </p:nvSpPr>
        <p:spPr bwMode="auto">
          <a:xfrm>
            <a:off x="3060700" y="5091113"/>
            <a:ext cx="1822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116 Target Districts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7000" y="60325"/>
            <a:ext cx="11653838" cy="590550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1273968"/>
            <a:ext cx="10012362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Community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sanitation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complex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671509" y="1278135"/>
            <a:ext cx="796925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1895871"/>
            <a:ext cx="10012362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Gram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Panchayat Bhawan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486" name="Rectangle 17"/>
          <p:cNvSpPr>
            <a:spLocks noChangeArrowheads="1"/>
          </p:cNvSpPr>
          <p:nvPr/>
        </p:nvSpPr>
        <p:spPr bwMode="auto">
          <a:xfrm>
            <a:off x="671509" y="1895872"/>
            <a:ext cx="796925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2512218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Works under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Finance Commission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funds</a:t>
            </a:r>
          </a:p>
        </p:txBody>
      </p:sp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671510" y="2512218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3132534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National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Highway works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490" name="Rectangle 21"/>
          <p:cNvSpPr>
            <a:spLocks noChangeArrowheads="1"/>
          </p:cNvSpPr>
          <p:nvPr/>
        </p:nvSpPr>
        <p:spPr bwMode="auto">
          <a:xfrm>
            <a:off x="671510" y="3132534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3752849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Water conservation &amp; Harvesting works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701674" y="3752849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4390230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Construction of Wells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01675" y="4423171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5027610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Plantation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(including through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CAMPA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Funds)</a:t>
            </a: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496" name="Rectangle 22"/>
          <p:cNvSpPr>
            <a:spLocks noChangeArrowheads="1"/>
          </p:cNvSpPr>
          <p:nvPr/>
        </p:nvSpPr>
        <p:spPr bwMode="auto">
          <a:xfrm>
            <a:off x="701675" y="5027610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84163" y="443309"/>
            <a:ext cx="11653837" cy="466725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960000"/>
                </a:solidFill>
                <a:latin typeface="Cambria" panose="02040503050406030204" pitchFamily="18" charset="0"/>
              </a:rPr>
              <a:t>Focus on 25 </a:t>
            </a:r>
            <a:r>
              <a:rPr lang="en-US" sz="3600" dirty="0" smtClean="0">
                <a:solidFill>
                  <a:srgbClr val="960000"/>
                </a:solidFill>
                <a:latin typeface="Cambria" panose="02040503050406030204" pitchFamily="18" charset="0"/>
              </a:rPr>
              <a:t>works</a:t>
            </a:r>
            <a:endParaRPr lang="en-US" sz="3600" dirty="0">
              <a:solidFill>
                <a:srgbClr val="96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5603081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Horticulture</a:t>
            </a:r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701675" y="5628480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7000" y="60325"/>
            <a:ext cx="11653838" cy="590550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1258885"/>
            <a:ext cx="10012362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err="1" smtClean="0">
                <a:solidFill>
                  <a:schemeClr val="tx1"/>
                </a:solidFill>
                <a:latin typeface="Calibri"/>
              </a:rPr>
              <a:t>Anganwadi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n-IN" sz="2000" b="1" dirty="0" err="1">
                <a:solidFill>
                  <a:schemeClr val="tx1"/>
                </a:solidFill>
                <a:latin typeface="Calibri"/>
              </a:rPr>
              <a:t>Centers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650873" y="1253333"/>
            <a:ext cx="796925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7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1910557"/>
            <a:ext cx="10012362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Rural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 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Housing (PMAY – </a:t>
            </a:r>
            <a:r>
              <a:rPr lang="en-IN" sz="2000" b="1" dirty="0" err="1" smtClean="0">
                <a:solidFill>
                  <a:schemeClr val="tx1"/>
                </a:solidFill>
                <a:latin typeface="Calibri"/>
              </a:rPr>
              <a:t>Gramin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)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650874" y="1910557"/>
            <a:ext cx="796925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2548731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Rural connectivity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(PMGSY) &amp; Border road works</a:t>
            </a: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12" name="Rectangle 19"/>
          <p:cNvSpPr>
            <a:spLocks noChangeArrowheads="1"/>
          </p:cNvSpPr>
          <p:nvPr/>
        </p:nvSpPr>
        <p:spPr bwMode="auto">
          <a:xfrm>
            <a:off x="650874" y="2549529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1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3206754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Railway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works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14" name="Rectangle 21"/>
          <p:cNvSpPr>
            <a:spLocks noChangeArrowheads="1"/>
          </p:cNvSpPr>
          <p:nvPr/>
        </p:nvSpPr>
        <p:spPr bwMode="auto">
          <a:xfrm>
            <a:off x="650874" y="3206754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5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3862390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err="1" smtClean="0">
                <a:solidFill>
                  <a:schemeClr val="tx1"/>
                </a:solidFill>
                <a:latin typeface="Calibri"/>
              </a:rPr>
              <a:t>Shyama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Prasad Mukherjee RURBAN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Mission</a:t>
            </a: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16" name="Rectangle 25"/>
          <p:cNvSpPr>
            <a:spLocks noChangeArrowheads="1"/>
          </p:cNvSpPr>
          <p:nvPr/>
        </p:nvSpPr>
        <p:spPr bwMode="auto">
          <a:xfrm>
            <a:off x="650875" y="3862390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4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4518027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PM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KUSUM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works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50875" y="4514854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5154613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Laying of </a:t>
            </a:r>
            <a:r>
              <a:rPr lang="en-IN" sz="2000" b="1" dirty="0" err="1">
                <a:solidFill>
                  <a:schemeClr val="tx1"/>
                </a:solidFill>
                <a:latin typeface="Calibri"/>
              </a:rPr>
              <a:t>Fiber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 Optic Cable under Bharat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Net</a:t>
            </a: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20" name="Rectangle 22"/>
          <p:cNvSpPr>
            <a:spLocks noChangeArrowheads="1"/>
          </p:cNvSpPr>
          <p:nvPr/>
        </p:nvSpPr>
        <p:spPr bwMode="auto">
          <a:xfrm>
            <a:off x="650875" y="5153026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68476" y="5791200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Works under Jal Jeevan Mission</a:t>
            </a: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22" name="Rectangle 22"/>
          <p:cNvSpPr>
            <a:spLocks noChangeArrowheads="1"/>
          </p:cNvSpPr>
          <p:nvPr/>
        </p:nvSpPr>
        <p:spPr bwMode="auto">
          <a:xfrm>
            <a:off x="650875" y="5791199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7001" y="437753"/>
            <a:ext cx="11653837" cy="466725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960000"/>
                </a:solidFill>
                <a:latin typeface="Cambria" panose="02040503050406030204" pitchFamily="18" charset="0"/>
              </a:rPr>
              <a:t>Focus on 25 works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7000" y="60325"/>
            <a:ext cx="11653838" cy="590550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1344614"/>
            <a:ext cx="10012362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Works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under PM </a:t>
            </a:r>
            <a:r>
              <a:rPr lang="en-IN" sz="2000" b="1" dirty="0" err="1">
                <a:solidFill>
                  <a:schemeClr val="tx1"/>
                </a:solidFill>
                <a:latin typeface="Calibri"/>
              </a:rPr>
              <a:t>Urja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 Ganga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Project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1069973" y="1344613"/>
            <a:ext cx="796925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7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1943100"/>
            <a:ext cx="10012362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Training through KVKs for Livelihoods</a:t>
            </a:r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1069973" y="1941512"/>
            <a:ext cx="796925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2506663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>
                <a:solidFill>
                  <a:schemeClr val="tx1"/>
                </a:solidFill>
                <a:latin typeface="Calibri"/>
              </a:rPr>
              <a:t>Works through District Mineral Fund</a:t>
            </a: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36" name="Rectangle 19"/>
          <p:cNvSpPr>
            <a:spLocks noChangeArrowheads="1"/>
          </p:cNvSpPr>
          <p:nvPr/>
        </p:nvSpPr>
        <p:spPr bwMode="auto">
          <a:xfrm>
            <a:off x="1069973" y="2525712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1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3079750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Solid and </a:t>
            </a: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Liquid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waste management works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1069974" y="3079750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5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3673474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>
                <a:solidFill>
                  <a:schemeClr val="tx1"/>
                </a:solidFill>
                <a:latin typeface="Calibri"/>
              </a:rPr>
              <a:t>Farm ponds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0" name="Rectangle 25"/>
          <p:cNvSpPr>
            <a:spLocks noChangeArrowheads="1"/>
          </p:cNvSpPr>
          <p:nvPr/>
        </p:nvSpPr>
        <p:spPr bwMode="auto">
          <a:xfrm>
            <a:off x="1069974" y="3673474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4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4246562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 smtClean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Cattle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sheds</a:t>
            </a:r>
            <a:endParaRPr lang="en-IN" sz="2000" dirty="0">
              <a:solidFill>
                <a:schemeClr val="tx1"/>
              </a:solidFill>
              <a:latin typeface="Calibri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069974" y="4243387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4797424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2000" b="1" dirty="0" smtClean="0">
              <a:solidFill>
                <a:schemeClr val="tx1"/>
              </a:solidFill>
              <a:latin typeface="Calibri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Goat </a:t>
            </a:r>
            <a:r>
              <a:rPr lang="en-IN" sz="2000" b="1" dirty="0">
                <a:solidFill>
                  <a:schemeClr val="tx1"/>
                </a:solidFill>
                <a:latin typeface="Calibri"/>
              </a:rPr>
              <a:t>Sheds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4" name="Rectangle 22"/>
          <p:cNvSpPr>
            <a:spLocks noChangeArrowheads="1"/>
          </p:cNvSpPr>
          <p:nvPr/>
        </p:nvSpPr>
        <p:spPr bwMode="auto">
          <a:xfrm>
            <a:off x="1069975" y="4797424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5430043"/>
            <a:ext cx="10012362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Calibri"/>
              </a:rPr>
              <a:t>Poultry sheds</a:t>
            </a:r>
          </a:p>
        </p:txBody>
      </p:sp>
      <p:sp>
        <p:nvSpPr>
          <p:cNvPr id="22546" name="Rectangle 22"/>
          <p:cNvSpPr>
            <a:spLocks noChangeArrowheads="1"/>
          </p:cNvSpPr>
          <p:nvPr/>
        </p:nvSpPr>
        <p:spPr bwMode="auto">
          <a:xfrm>
            <a:off x="1069973" y="5374480"/>
            <a:ext cx="796925" cy="427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US" altLang="en-US" sz="2500" b="1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081213" y="6042022"/>
            <a:ext cx="10012362" cy="427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  <a:extLst>
            <a:ext uri="{C572A759-6A51-4108-AA02-DFA0A04FC94B}"/>
          </a:extLst>
        </p:spPr>
        <p:txBody>
          <a:bodyPr lIns="108000" tIns="0" rIns="0" bIns="0" anchor="ctr"/>
          <a:lstStyle>
            <a:lvl1pPr algn="ctr">
              <a:lnSpc>
                <a:spcPct val="150000"/>
              </a:lnSpc>
              <a:defRPr sz="2400" b="0">
                <a:solidFill>
                  <a:srgbClr val="7F8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 smtClean="0">
                <a:solidFill>
                  <a:schemeClr val="tx1"/>
                </a:solidFill>
                <a:latin typeface="Calibri"/>
              </a:rPr>
              <a:t>Vermicomposting</a:t>
            </a:r>
            <a:endParaRPr lang="en-IN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1069973" y="6039642"/>
            <a:ext cx="796925" cy="427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en-US" altLang="en-US" sz="25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439738" y="447675"/>
            <a:ext cx="11653837" cy="466725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960000"/>
                </a:solidFill>
                <a:latin typeface="Cambria" panose="02040503050406030204" pitchFamily="18" charset="0"/>
              </a:rPr>
              <a:t>Focus on 25 </a:t>
            </a:r>
            <a:r>
              <a:rPr lang="en-US" sz="3600" dirty="0" smtClean="0">
                <a:solidFill>
                  <a:srgbClr val="960000"/>
                </a:solidFill>
                <a:latin typeface="Cambria" panose="02040503050406030204" pitchFamily="18" charset="0"/>
              </a:rPr>
              <a:t>works</a:t>
            </a:r>
            <a:endParaRPr lang="en-US" sz="3600" dirty="0">
              <a:solidFill>
                <a:srgbClr val="96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sz="3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Launch by Hon. PM on Saturday, 20</a:t>
            </a:r>
            <a:r>
              <a:rPr lang="en-IN" sz="3400" b="1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th</a:t>
            </a:r>
            <a:r>
              <a:rPr lang="en-IN" sz="3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June at 11 am</a:t>
            </a:r>
            <a:endParaRPr lang="en-IN" sz="34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400" y="1689894"/>
            <a:ext cx="6629400" cy="43513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IN" sz="3600" dirty="0" smtClean="0">
                <a:latin typeface="Cambria" panose="02040503050406030204" pitchFamily="18" charset="0"/>
              </a:rPr>
              <a:t>District – </a:t>
            </a:r>
            <a:r>
              <a:rPr lang="hi-IN" sz="3600" b="1" dirty="0" err="1" smtClean="0">
                <a:solidFill>
                  <a:srgbClr val="960000"/>
                </a:solidFill>
                <a:latin typeface="Cambria" panose="02040503050406030204" pitchFamily="18" charset="0"/>
              </a:rPr>
              <a:t>खगड़िया</a:t>
            </a:r>
            <a:r>
              <a:rPr lang="en-IN" sz="3600" dirty="0" smtClean="0">
                <a:solidFill>
                  <a:srgbClr val="960000"/>
                </a:solidFill>
                <a:latin typeface="Cambria" panose="02040503050406030204" pitchFamily="18" charset="0"/>
              </a:rPr>
              <a:t> </a:t>
            </a:r>
            <a:r>
              <a:rPr lang="hi-IN" sz="3600" dirty="0" smtClean="0">
                <a:latin typeface="Mangal" panose="02040503050203030202" pitchFamily="18" charset="0"/>
                <a:cs typeface="Mangal" panose="02040503050203030202" pitchFamily="18" charset="0"/>
              </a:rPr>
              <a:t>(बिहार)</a:t>
            </a:r>
            <a:endParaRPr lang="en-IN" sz="3600" dirty="0" smtClean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>
              <a:lnSpc>
                <a:spcPct val="130000"/>
              </a:lnSpc>
            </a:pPr>
            <a:r>
              <a:rPr lang="en-IN" sz="3600" dirty="0">
                <a:latin typeface="Cambria" panose="02040503050406030204" pitchFamily="18" charset="0"/>
              </a:rPr>
              <a:t>Block – </a:t>
            </a:r>
            <a:r>
              <a:rPr lang="hi-IN" sz="3600" b="1" dirty="0" err="1" smtClean="0">
                <a:solidFill>
                  <a:srgbClr val="960000"/>
                </a:solidFill>
                <a:latin typeface="Cambria" panose="02040503050406030204" pitchFamily="18" charset="0"/>
              </a:rPr>
              <a:t>बेलदौर</a:t>
            </a:r>
            <a:endParaRPr lang="hi-IN" sz="3600" b="1" dirty="0" smtClean="0">
              <a:solidFill>
                <a:srgbClr val="960000"/>
              </a:solidFill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n-IN" sz="3600" dirty="0" smtClean="0">
                <a:latin typeface="Cambria" panose="02040503050406030204" pitchFamily="18" charset="0"/>
              </a:rPr>
              <a:t>Village – </a:t>
            </a:r>
            <a:r>
              <a:rPr lang="hi-IN" sz="3600" b="1" dirty="0" err="1" smtClean="0">
                <a:solidFill>
                  <a:srgbClr val="960000"/>
                </a:solidFill>
                <a:latin typeface="Cambria" panose="02040503050406030204" pitchFamily="18" charset="0"/>
              </a:rPr>
              <a:t>तेलिहार</a:t>
            </a:r>
            <a:endParaRPr lang="en-IN" sz="3600" dirty="0" smtClean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n-IN" sz="3600" dirty="0" smtClean="0">
                <a:latin typeface="Cambria" panose="02040503050406030204" pitchFamily="18" charset="0"/>
              </a:rPr>
              <a:t>Location </a:t>
            </a:r>
            <a:r>
              <a:rPr lang="en-IN" sz="3600" dirty="0">
                <a:latin typeface="Cambria" panose="02040503050406030204" pitchFamily="18" charset="0"/>
              </a:rPr>
              <a:t>– Panchayat </a:t>
            </a:r>
            <a:r>
              <a:rPr lang="en-IN" sz="3600" dirty="0" err="1">
                <a:latin typeface="Cambria" panose="02040503050406030204" pitchFamily="18" charset="0"/>
              </a:rPr>
              <a:t>Bhavan</a:t>
            </a:r>
            <a:endParaRPr lang="en-IN" sz="3600" dirty="0">
              <a:latin typeface="Cambria" panose="020405030504060302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IN" sz="26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82A42-23FF-407C-96F7-FDBB8E832FD6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29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554163" y="2651125"/>
            <a:ext cx="9023350" cy="1390650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latin typeface="Cambria" panose="02040503050406030204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7000" y="60325"/>
            <a:ext cx="11653838" cy="590550"/>
          </a:xfrm>
          <a:prstGeom prst="rect">
            <a:avLst/>
          </a:prstGeom>
        </p:spPr>
        <p:txBody>
          <a:bodyPr anchor="b"/>
          <a:lstStyle>
            <a:defPPr lvl="0"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2300" b="1" spc="-50" baseline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l" defTabSz="9132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200" b="1">
                <a:solidFill>
                  <a:srgbClr val="002E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6635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32704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99058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65411" algn="l" defTabSz="913273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Annexure: List of districts (1/2)</a:t>
            </a: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6555814"/>
              </p:ext>
            </p:extLst>
          </p:nvPr>
        </p:nvGraphicFramePr>
        <p:xfrm>
          <a:off x="533400" y="746117"/>
          <a:ext cx="3455021" cy="6016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590">
                  <a:extLst>
                    <a:ext uri="{9D8B030D-6E8A-4147-A177-3AD203B41FA5}"/>
                  </a:extLst>
                </a:gridCol>
                <a:gridCol w="1359597">
                  <a:extLst>
                    <a:ext uri="{9D8B030D-6E8A-4147-A177-3AD203B41FA5}"/>
                  </a:extLst>
                </a:gridCol>
                <a:gridCol w="1299834">
                  <a:extLst>
                    <a:ext uri="{9D8B030D-6E8A-4147-A177-3AD203B41FA5}"/>
                  </a:extLst>
                </a:gridCol>
              </a:tblGrid>
              <a:tr h="179052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East Champaran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Katihar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Madhubani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Gaya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West Champaran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Darbhanga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Araria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Muzaffarpur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Purnia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Saran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Rohtas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Samatipur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Banka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Khagaria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Begusarai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Supaul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Bhagalpur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Saharsa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Aurangabad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Buxar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Vaishali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Kishanganj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941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Madhepura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Sitamarhi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Bhojpur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Siwan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941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Nalanda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Gopalganj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476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Jamui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643090"/>
              </p:ext>
            </p:extLst>
          </p:nvPr>
        </p:nvGraphicFramePr>
        <p:xfrm>
          <a:off x="6062663" y="746125"/>
          <a:ext cx="3388917" cy="597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972">
                  <a:extLst>
                    <a:ext uri="{9D8B030D-6E8A-4147-A177-3AD203B41FA5}"/>
                  </a:extLst>
                </a:gridCol>
                <a:gridCol w="1250880">
                  <a:extLst>
                    <a:ext uri="{9D8B030D-6E8A-4147-A177-3AD203B41FA5}"/>
                  </a:extLst>
                </a:gridCol>
                <a:gridCol w="1406065">
                  <a:extLst>
                    <a:ext uri="{9D8B030D-6E8A-4147-A177-3AD203B41FA5}"/>
                  </a:extLst>
                </a:gridCol>
              </a:tblGrid>
              <a:tr h="17167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</a:t>
                      </a:r>
                      <a:endParaRPr lang="en-IN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8" marR="4048" marT="40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Nawada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Kaimur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Jharkhand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Giridih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Jharkhand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Hazaribagh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Jharkhand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Godda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Odisha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Ganjam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Odisha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Balasore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Odisha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Bolangir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Odisha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Bhadrak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BALAGHAT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JHABUA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TIKAMGARH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CHHATARPUR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REWA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SATNA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SAGAR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PANNA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BHIND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ALIRAJPUR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BETUL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KHANDWA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SHAHDOL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01841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DHAR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DINDORI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KATNI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CHHINDWARA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SEONI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01841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MANDLA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KHARGONE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71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SHIVPURI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6624</TotalTime>
  <Words>698</Words>
  <Application>Microsoft Office PowerPoint</Application>
  <PresentationFormat>Custom</PresentationFormat>
  <Paragraphs>466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गरीब कल्याण रोजगार अभियान   </vt:lpstr>
      <vt:lpstr>ग़रीब कल्याण रोजगार अभियान</vt:lpstr>
      <vt:lpstr>Slide 3</vt:lpstr>
      <vt:lpstr>Slide 4</vt:lpstr>
      <vt:lpstr>Slide 5</vt:lpstr>
      <vt:lpstr>Slide 6</vt:lpstr>
      <vt:lpstr>Launch by Hon. PM on Saturday, 20th June at 11 am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Empowered Group 5     Supply Chain and Logistics of  Essential Items</dc:title>
  <dc:creator>anish mendiratta</dc:creator>
  <cp:lastModifiedBy>ravi gupta</cp:lastModifiedBy>
  <cp:revision>1584</cp:revision>
  <cp:lastPrinted>2020-06-17T13:02:00Z</cp:lastPrinted>
  <dcterms:modified xsi:type="dcterms:W3CDTF">2020-06-18T12:42:24Z</dcterms:modified>
</cp:coreProperties>
</file>