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650" r:id="rId2"/>
    <p:sldId id="638" r:id="rId3"/>
    <p:sldId id="259" r:id="rId4"/>
    <p:sldId id="537" r:id="rId5"/>
    <p:sldId id="553" r:id="rId6"/>
    <p:sldId id="645" r:id="rId7"/>
    <p:sldId id="634" r:id="rId8"/>
    <p:sldId id="637" r:id="rId9"/>
    <p:sldId id="648" r:id="rId10"/>
    <p:sldId id="625" r:id="rId11"/>
    <p:sldId id="657" r:id="rId12"/>
    <p:sldId id="626" r:id="rId13"/>
    <p:sldId id="658" r:id="rId14"/>
    <p:sldId id="627" r:id="rId15"/>
    <p:sldId id="659" r:id="rId16"/>
    <p:sldId id="628" r:id="rId17"/>
    <p:sldId id="660" r:id="rId18"/>
    <p:sldId id="629" r:id="rId19"/>
    <p:sldId id="661" r:id="rId20"/>
    <p:sldId id="630" r:id="rId21"/>
    <p:sldId id="662" r:id="rId22"/>
    <p:sldId id="631" r:id="rId23"/>
    <p:sldId id="663" r:id="rId24"/>
    <p:sldId id="632" r:id="rId25"/>
    <p:sldId id="664" r:id="rId26"/>
    <p:sldId id="633" r:id="rId27"/>
    <p:sldId id="665" r:id="rId28"/>
    <p:sldId id="651" r:id="rId29"/>
    <p:sldId id="656" r:id="rId30"/>
    <p:sldId id="666" r:id="rId3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8693"/>
    <a:srgbClr val="AFE0A8"/>
    <a:srgbClr val="ACDCCC"/>
    <a:srgbClr val="BDCFDD"/>
    <a:srgbClr val="E0E6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95" autoAdjust="0"/>
    <p:restoredTop sz="94648"/>
  </p:normalViewPr>
  <p:slideViewPr>
    <p:cSldViewPr>
      <p:cViewPr>
        <p:scale>
          <a:sx n="131" d="100"/>
          <a:sy n="131" d="100"/>
        </p:scale>
        <p:origin x="140" y="8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1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2E58F4-A3A3-4A44-8336-F519FCEDB354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41F5615E-76CE-4C73-AC30-56076BA1AB67}">
      <dgm:prSet phldrT="[Text]" custT="1"/>
      <dgm:spPr>
        <a:solidFill>
          <a:srgbClr val="F5C323"/>
        </a:solidFill>
      </dgm:spPr>
      <dgm:t>
        <a:bodyPr/>
        <a:lstStyle/>
        <a:p>
          <a:r>
            <a:rPr lang="en-US" sz="1800" dirty="0">
              <a:solidFill>
                <a:sysClr val="windowText" lastClr="000000"/>
              </a:solidFill>
            </a:rPr>
            <a:t>Conceptualization</a:t>
          </a:r>
          <a:endParaRPr lang="en-IN" sz="1800" dirty="0">
            <a:solidFill>
              <a:sysClr val="windowText" lastClr="000000"/>
            </a:solidFill>
          </a:endParaRPr>
        </a:p>
      </dgm:t>
    </dgm:pt>
    <dgm:pt modelId="{3237F7FE-8C0F-4275-B28F-6F6893C27F1A}" type="parTrans" cxnId="{FBA6BC53-683A-4F93-9212-AF62FF0AEB5A}">
      <dgm:prSet/>
      <dgm:spPr/>
      <dgm:t>
        <a:bodyPr/>
        <a:lstStyle/>
        <a:p>
          <a:endParaRPr lang="en-IN"/>
        </a:p>
      </dgm:t>
    </dgm:pt>
    <dgm:pt modelId="{D25FE9A3-D8FE-4632-BC2F-0294E6395C1E}" type="sibTrans" cxnId="{FBA6BC53-683A-4F93-9212-AF62FF0AEB5A}">
      <dgm:prSet/>
      <dgm:spPr/>
      <dgm:t>
        <a:bodyPr/>
        <a:lstStyle/>
        <a:p>
          <a:endParaRPr lang="en-IN"/>
        </a:p>
      </dgm:t>
    </dgm:pt>
    <dgm:pt modelId="{BC84B4B7-DB97-4F8C-9E86-05537FB1A37B}">
      <dgm:prSet phldrT="[Text]" custT="1"/>
      <dgm:spPr>
        <a:solidFill>
          <a:srgbClr val="7D8723"/>
        </a:solidFill>
      </dgm:spPr>
      <dgm:t>
        <a:bodyPr/>
        <a:lstStyle/>
        <a:p>
          <a:r>
            <a:rPr lang="en-US" sz="1600" dirty="0"/>
            <a:t>Concept Presentation to </a:t>
          </a:r>
          <a:r>
            <a:rPr lang="en-IN" sz="1600" dirty="0"/>
            <a:t>Sectoral Group of Secretaries 9 on Governance in 2017– Recommended to Develop GGI</a:t>
          </a:r>
        </a:p>
      </dgm:t>
    </dgm:pt>
    <dgm:pt modelId="{BB26799F-CAF3-444F-907B-DCCAE1EDDE36}" type="parTrans" cxnId="{3AA1C894-C23D-4BBF-B1DC-A0AB26DEDC5B}">
      <dgm:prSet/>
      <dgm:spPr/>
      <dgm:t>
        <a:bodyPr/>
        <a:lstStyle/>
        <a:p>
          <a:endParaRPr lang="en-IN"/>
        </a:p>
      </dgm:t>
    </dgm:pt>
    <dgm:pt modelId="{8D2360E2-729E-4160-9B61-2FB7FA4997A0}" type="sibTrans" cxnId="{3AA1C894-C23D-4BBF-B1DC-A0AB26DEDC5B}">
      <dgm:prSet/>
      <dgm:spPr/>
      <dgm:t>
        <a:bodyPr/>
        <a:lstStyle/>
        <a:p>
          <a:endParaRPr lang="en-IN"/>
        </a:p>
      </dgm:t>
    </dgm:pt>
    <dgm:pt modelId="{5C522847-3E88-40B2-8219-FA95812D5BEE}">
      <dgm:prSet phldrT="[Text]" custT="1"/>
      <dgm:spPr>
        <a:solidFill>
          <a:srgbClr val="F5C323"/>
        </a:solidFill>
      </dgm:spPr>
      <dgm:t>
        <a:bodyPr/>
        <a:lstStyle/>
        <a:p>
          <a:r>
            <a:rPr lang="en-US" sz="1800" dirty="0">
              <a:solidFill>
                <a:sysClr val="windowText" lastClr="000000"/>
              </a:solidFill>
            </a:rPr>
            <a:t>Project Initiation</a:t>
          </a:r>
          <a:endParaRPr lang="en-IN" sz="1800" dirty="0">
            <a:solidFill>
              <a:sysClr val="windowText" lastClr="000000"/>
            </a:solidFill>
          </a:endParaRPr>
        </a:p>
      </dgm:t>
    </dgm:pt>
    <dgm:pt modelId="{A27A4A0A-B959-4D10-9FA6-5BB4DE885FB3}" type="parTrans" cxnId="{C3B610E1-CC51-4387-8EA5-94439DF0BC19}">
      <dgm:prSet/>
      <dgm:spPr/>
      <dgm:t>
        <a:bodyPr/>
        <a:lstStyle/>
        <a:p>
          <a:endParaRPr lang="en-IN"/>
        </a:p>
      </dgm:t>
    </dgm:pt>
    <dgm:pt modelId="{E51C0B66-E929-432E-9EDD-5FB47270AB99}" type="sibTrans" cxnId="{C3B610E1-CC51-4387-8EA5-94439DF0BC19}">
      <dgm:prSet/>
      <dgm:spPr/>
      <dgm:t>
        <a:bodyPr/>
        <a:lstStyle/>
        <a:p>
          <a:endParaRPr lang="en-IN"/>
        </a:p>
      </dgm:t>
    </dgm:pt>
    <dgm:pt modelId="{5271E87F-9B50-47B1-AD69-127F6DBEFE14}">
      <dgm:prSet phldrT="[Text]" custT="1"/>
      <dgm:spPr>
        <a:solidFill>
          <a:srgbClr val="7D8723"/>
        </a:solidFill>
      </dgm:spPr>
      <dgm:t>
        <a:bodyPr/>
        <a:lstStyle/>
        <a:p>
          <a:r>
            <a:rPr lang="en-US" sz="1600" dirty="0"/>
            <a:t>Initiation Meeting</a:t>
          </a:r>
          <a:endParaRPr lang="en-IN" sz="1600" dirty="0"/>
        </a:p>
      </dgm:t>
    </dgm:pt>
    <dgm:pt modelId="{201B6D5A-9582-4CBD-92E6-FA492139A77F}" type="parTrans" cxnId="{30C6117B-BB2B-4D0A-803B-19B579B501E9}">
      <dgm:prSet/>
      <dgm:spPr/>
      <dgm:t>
        <a:bodyPr/>
        <a:lstStyle/>
        <a:p>
          <a:endParaRPr lang="en-IN"/>
        </a:p>
      </dgm:t>
    </dgm:pt>
    <dgm:pt modelId="{91E104D7-CD5B-4D31-BDEF-07310166018C}" type="sibTrans" cxnId="{30C6117B-BB2B-4D0A-803B-19B579B501E9}">
      <dgm:prSet/>
      <dgm:spPr/>
      <dgm:t>
        <a:bodyPr/>
        <a:lstStyle/>
        <a:p>
          <a:endParaRPr lang="en-IN"/>
        </a:p>
      </dgm:t>
    </dgm:pt>
    <dgm:pt modelId="{632A3AAA-16BA-4153-8EA4-14FC204811CD}">
      <dgm:prSet phldrT="[Text]" custT="1"/>
      <dgm:spPr>
        <a:solidFill>
          <a:srgbClr val="7D8723"/>
        </a:solidFill>
      </dgm:spPr>
      <dgm:t>
        <a:bodyPr/>
        <a:lstStyle/>
        <a:p>
          <a:r>
            <a:rPr lang="en-US" sz="1600" dirty="0"/>
            <a:t>Literature Review followed by National and State Consultations</a:t>
          </a:r>
          <a:endParaRPr lang="en-IN" sz="1600" dirty="0"/>
        </a:p>
      </dgm:t>
    </dgm:pt>
    <dgm:pt modelId="{EE6F37DC-FF30-4D30-8F7E-6721C2A00E01}" type="parTrans" cxnId="{E6A96321-5A9E-4334-A265-5912759E8195}">
      <dgm:prSet/>
      <dgm:spPr/>
      <dgm:t>
        <a:bodyPr/>
        <a:lstStyle/>
        <a:p>
          <a:endParaRPr lang="en-IN"/>
        </a:p>
      </dgm:t>
    </dgm:pt>
    <dgm:pt modelId="{F0277282-12CD-4973-816F-A6DFA8FD1036}" type="sibTrans" cxnId="{E6A96321-5A9E-4334-A265-5912759E8195}">
      <dgm:prSet/>
      <dgm:spPr/>
      <dgm:t>
        <a:bodyPr/>
        <a:lstStyle/>
        <a:p>
          <a:endParaRPr lang="en-IN"/>
        </a:p>
      </dgm:t>
    </dgm:pt>
    <dgm:pt modelId="{8E5FB028-CA19-4631-9150-5ADC81531469}">
      <dgm:prSet phldrT="[Text]" custT="1"/>
      <dgm:spPr>
        <a:solidFill>
          <a:srgbClr val="7D8723"/>
        </a:solidFill>
      </dgm:spPr>
      <dgm:t>
        <a:bodyPr/>
        <a:lstStyle/>
        <a:p>
          <a:r>
            <a:rPr lang="en-US" sz="1600" dirty="0"/>
            <a:t>CGG, Hyderabad as Technical Partner</a:t>
          </a:r>
          <a:endParaRPr lang="en-IN" sz="1600" dirty="0"/>
        </a:p>
      </dgm:t>
    </dgm:pt>
    <dgm:pt modelId="{D4FEBA39-A754-4E47-8166-696045507B24}" type="parTrans" cxnId="{C33EC767-4197-40D3-BFA7-E52FBA23F503}">
      <dgm:prSet/>
      <dgm:spPr/>
      <dgm:t>
        <a:bodyPr/>
        <a:lstStyle/>
        <a:p>
          <a:endParaRPr lang="en-IN"/>
        </a:p>
      </dgm:t>
    </dgm:pt>
    <dgm:pt modelId="{9F326F35-3AD8-496F-ADA0-35191319626B}" type="sibTrans" cxnId="{C33EC767-4197-40D3-BFA7-E52FBA23F503}">
      <dgm:prSet/>
      <dgm:spPr/>
      <dgm:t>
        <a:bodyPr/>
        <a:lstStyle/>
        <a:p>
          <a:endParaRPr lang="en-IN"/>
        </a:p>
      </dgm:t>
    </dgm:pt>
    <dgm:pt modelId="{E2B9342E-E60F-4D90-89A5-CC86CFB60DBB}">
      <dgm:prSet phldrT="[Text]" custT="1"/>
      <dgm:spPr>
        <a:solidFill>
          <a:srgbClr val="7D8723"/>
        </a:solidFill>
      </dgm:spPr>
      <dgm:t>
        <a:bodyPr/>
        <a:lstStyle/>
        <a:p>
          <a:r>
            <a:rPr lang="en-US" sz="1600" dirty="0"/>
            <a:t>DARPG advised to Develop GGI</a:t>
          </a:r>
          <a:endParaRPr lang="en-IN" sz="1600" dirty="0"/>
        </a:p>
      </dgm:t>
    </dgm:pt>
    <dgm:pt modelId="{2E4DDE1A-012C-4D1C-9B46-A8D850122E83}" type="sibTrans" cxnId="{0FA974DE-6A60-4A52-9372-905462A84068}">
      <dgm:prSet/>
      <dgm:spPr/>
      <dgm:t>
        <a:bodyPr/>
        <a:lstStyle/>
        <a:p>
          <a:endParaRPr lang="en-IN"/>
        </a:p>
      </dgm:t>
    </dgm:pt>
    <dgm:pt modelId="{48DF2661-C576-4EAF-A837-B598374BA5F9}" type="parTrans" cxnId="{0FA974DE-6A60-4A52-9372-905462A84068}">
      <dgm:prSet/>
      <dgm:spPr/>
      <dgm:t>
        <a:bodyPr/>
        <a:lstStyle/>
        <a:p>
          <a:endParaRPr lang="en-IN"/>
        </a:p>
      </dgm:t>
    </dgm:pt>
    <dgm:pt modelId="{07DD24F8-5EE4-4131-AEAA-5B22853BBE27}" type="pres">
      <dgm:prSet presAssocID="{B72E58F4-A3A3-4A44-8336-F519FCEDB35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A5055BB-F4C6-4175-911C-BE906BF157A3}" type="pres">
      <dgm:prSet presAssocID="{41F5615E-76CE-4C73-AC30-56076BA1AB67}" presName="root1" presStyleCnt="0"/>
      <dgm:spPr/>
    </dgm:pt>
    <dgm:pt modelId="{9A99838B-BAF5-4CE6-8DF5-8D733DA2CFDD}" type="pres">
      <dgm:prSet presAssocID="{41F5615E-76CE-4C73-AC30-56076BA1AB67}" presName="LevelOneTextNode" presStyleLbl="node0" presStyleIdx="0" presStyleCnt="2" custScaleX="131394">
        <dgm:presLayoutVars>
          <dgm:chPref val="3"/>
        </dgm:presLayoutVars>
      </dgm:prSet>
      <dgm:spPr/>
    </dgm:pt>
    <dgm:pt modelId="{C2351292-8699-4CDE-BC5F-3F7FF896E447}" type="pres">
      <dgm:prSet presAssocID="{41F5615E-76CE-4C73-AC30-56076BA1AB67}" presName="level2hierChild" presStyleCnt="0"/>
      <dgm:spPr/>
    </dgm:pt>
    <dgm:pt modelId="{26AD6254-D034-44FC-9634-EEDCB3418677}" type="pres">
      <dgm:prSet presAssocID="{BB26799F-CAF3-444F-907B-DCCAE1EDDE36}" presName="conn2-1" presStyleLbl="parChTrans1D2" presStyleIdx="0" presStyleCnt="5"/>
      <dgm:spPr/>
    </dgm:pt>
    <dgm:pt modelId="{807B3D68-2D83-438A-8AE6-7A50E6827791}" type="pres">
      <dgm:prSet presAssocID="{BB26799F-CAF3-444F-907B-DCCAE1EDDE36}" presName="connTx" presStyleLbl="parChTrans1D2" presStyleIdx="0" presStyleCnt="5"/>
      <dgm:spPr/>
    </dgm:pt>
    <dgm:pt modelId="{F6D59FDA-6DA0-4CBB-BFCE-B4227062623D}" type="pres">
      <dgm:prSet presAssocID="{BC84B4B7-DB97-4F8C-9E86-05537FB1A37B}" presName="root2" presStyleCnt="0"/>
      <dgm:spPr/>
    </dgm:pt>
    <dgm:pt modelId="{93FF3C39-13C3-4449-A6BD-D7AF5887F283}" type="pres">
      <dgm:prSet presAssocID="{BC84B4B7-DB97-4F8C-9E86-05537FB1A37B}" presName="LevelTwoTextNode" presStyleLbl="node2" presStyleIdx="0" presStyleCnt="5" custScaleX="385177" custLinFactNeighborX="-1293" custLinFactNeighborY="12626">
        <dgm:presLayoutVars>
          <dgm:chPref val="3"/>
        </dgm:presLayoutVars>
      </dgm:prSet>
      <dgm:spPr/>
    </dgm:pt>
    <dgm:pt modelId="{036879EF-8B42-4A11-8740-944F1335874E}" type="pres">
      <dgm:prSet presAssocID="{BC84B4B7-DB97-4F8C-9E86-05537FB1A37B}" presName="level3hierChild" presStyleCnt="0"/>
      <dgm:spPr/>
    </dgm:pt>
    <dgm:pt modelId="{AEF95204-92ED-499F-8427-5F7C23148751}" type="pres">
      <dgm:prSet presAssocID="{48DF2661-C576-4EAF-A837-B598374BA5F9}" presName="conn2-1" presStyleLbl="parChTrans1D2" presStyleIdx="1" presStyleCnt="5"/>
      <dgm:spPr/>
    </dgm:pt>
    <dgm:pt modelId="{CDF7D758-B4ED-405F-B20E-BA7CED6B9503}" type="pres">
      <dgm:prSet presAssocID="{48DF2661-C576-4EAF-A837-B598374BA5F9}" presName="connTx" presStyleLbl="parChTrans1D2" presStyleIdx="1" presStyleCnt="5"/>
      <dgm:spPr/>
    </dgm:pt>
    <dgm:pt modelId="{5ADCDDA5-7E69-4CD9-81B7-74C8D795343A}" type="pres">
      <dgm:prSet presAssocID="{E2B9342E-E60F-4D90-89A5-CC86CFB60DBB}" presName="root2" presStyleCnt="0"/>
      <dgm:spPr/>
    </dgm:pt>
    <dgm:pt modelId="{E53D8898-3059-40A0-B5B0-BBED6DC9CEAE}" type="pres">
      <dgm:prSet presAssocID="{E2B9342E-E60F-4D90-89A5-CC86CFB60DBB}" presName="LevelTwoTextNode" presStyleLbl="node2" presStyleIdx="1" presStyleCnt="5" custScaleX="385177">
        <dgm:presLayoutVars>
          <dgm:chPref val="3"/>
        </dgm:presLayoutVars>
      </dgm:prSet>
      <dgm:spPr/>
    </dgm:pt>
    <dgm:pt modelId="{D2071740-AA62-42ED-830E-CB0906EECBEA}" type="pres">
      <dgm:prSet presAssocID="{E2B9342E-E60F-4D90-89A5-CC86CFB60DBB}" presName="level3hierChild" presStyleCnt="0"/>
      <dgm:spPr/>
    </dgm:pt>
    <dgm:pt modelId="{F98F188D-CF9D-4FC8-9E04-AD33039C27D0}" type="pres">
      <dgm:prSet presAssocID="{D4FEBA39-A754-4E47-8166-696045507B24}" presName="conn2-1" presStyleLbl="parChTrans1D2" presStyleIdx="2" presStyleCnt="5"/>
      <dgm:spPr/>
    </dgm:pt>
    <dgm:pt modelId="{62C97A82-8906-4AC7-AB67-FE4DCF165D36}" type="pres">
      <dgm:prSet presAssocID="{D4FEBA39-A754-4E47-8166-696045507B24}" presName="connTx" presStyleLbl="parChTrans1D2" presStyleIdx="2" presStyleCnt="5"/>
      <dgm:spPr/>
    </dgm:pt>
    <dgm:pt modelId="{10C60B3F-207E-4DBB-86B3-CCBF53CAF7B8}" type="pres">
      <dgm:prSet presAssocID="{8E5FB028-CA19-4631-9150-5ADC81531469}" presName="root2" presStyleCnt="0"/>
      <dgm:spPr/>
    </dgm:pt>
    <dgm:pt modelId="{FFD77694-6B98-41FC-9E1A-A7275B3D894D}" type="pres">
      <dgm:prSet presAssocID="{8E5FB028-CA19-4631-9150-5ADC81531469}" presName="LevelTwoTextNode" presStyleLbl="node2" presStyleIdx="2" presStyleCnt="5" custScaleX="385177" custLinFactNeighborX="-1293" custLinFactNeighborY="-10531">
        <dgm:presLayoutVars>
          <dgm:chPref val="3"/>
        </dgm:presLayoutVars>
      </dgm:prSet>
      <dgm:spPr/>
    </dgm:pt>
    <dgm:pt modelId="{4BA06163-E187-4041-B05E-2B668D0E1586}" type="pres">
      <dgm:prSet presAssocID="{8E5FB028-CA19-4631-9150-5ADC81531469}" presName="level3hierChild" presStyleCnt="0"/>
      <dgm:spPr/>
    </dgm:pt>
    <dgm:pt modelId="{841AB241-2A90-487B-A7D1-5CB5A43A566A}" type="pres">
      <dgm:prSet presAssocID="{5C522847-3E88-40B2-8219-FA95812D5BEE}" presName="root1" presStyleCnt="0"/>
      <dgm:spPr/>
    </dgm:pt>
    <dgm:pt modelId="{3C2A7FAF-0BD3-49B6-ACB0-FB7886986FBE}" type="pres">
      <dgm:prSet presAssocID="{5C522847-3E88-40B2-8219-FA95812D5BEE}" presName="LevelOneTextNode" presStyleLbl="node0" presStyleIdx="1" presStyleCnt="2" custScaleX="131394">
        <dgm:presLayoutVars>
          <dgm:chPref val="3"/>
        </dgm:presLayoutVars>
      </dgm:prSet>
      <dgm:spPr/>
    </dgm:pt>
    <dgm:pt modelId="{D0434F7F-0C06-4B70-A8E3-5DD418B3DB05}" type="pres">
      <dgm:prSet presAssocID="{5C522847-3E88-40B2-8219-FA95812D5BEE}" presName="level2hierChild" presStyleCnt="0"/>
      <dgm:spPr/>
    </dgm:pt>
    <dgm:pt modelId="{1CA262CD-4B9C-454E-94DA-6DD21A24C066}" type="pres">
      <dgm:prSet presAssocID="{201B6D5A-9582-4CBD-92E6-FA492139A77F}" presName="conn2-1" presStyleLbl="parChTrans1D2" presStyleIdx="3" presStyleCnt="5"/>
      <dgm:spPr/>
    </dgm:pt>
    <dgm:pt modelId="{D148115F-33F4-4DA6-A9FE-4887BBC9BD7F}" type="pres">
      <dgm:prSet presAssocID="{201B6D5A-9582-4CBD-92E6-FA492139A77F}" presName="connTx" presStyleLbl="parChTrans1D2" presStyleIdx="3" presStyleCnt="5"/>
      <dgm:spPr/>
    </dgm:pt>
    <dgm:pt modelId="{6C7AB9C1-46BA-4800-8B96-1F803FFAAEC1}" type="pres">
      <dgm:prSet presAssocID="{5271E87F-9B50-47B1-AD69-127F6DBEFE14}" presName="root2" presStyleCnt="0"/>
      <dgm:spPr/>
    </dgm:pt>
    <dgm:pt modelId="{3D7CCC15-C7F6-4EF6-B786-8894819382F5}" type="pres">
      <dgm:prSet presAssocID="{5271E87F-9B50-47B1-AD69-127F6DBEFE14}" presName="LevelTwoTextNode" presStyleLbl="node2" presStyleIdx="3" presStyleCnt="5" custScaleX="385177" custLinFactNeighborX="-1293" custLinFactNeighborY="9461">
        <dgm:presLayoutVars>
          <dgm:chPref val="3"/>
        </dgm:presLayoutVars>
      </dgm:prSet>
      <dgm:spPr/>
    </dgm:pt>
    <dgm:pt modelId="{C15B3143-CDD3-4C8A-95EB-C55273876793}" type="pres">
      <dgm:prSet presAssocID="{5271E87F-9B50-47B1-AD69-127F6DBEFE14}" presName="level3hierChild" presStyleCnt="0"/>
      <dgm:spPr/>
    </dgm:pt>
    <dgm:pt modelId="{2D1D4408-095A-495F-82DD-6243C9C498C2}" type="pres">
      <dgm:prSet presAssocID="{EE6F37DC-FF30-4D30-8F7E-6721C2A00E01}" presName="conn2-1" presStyleLbl="parChTrans1D2" presStyleIdx="4" presStyleCnt="5"/>
      <dgm:spPr/>
    </dgm:pt>
    <dgm:pt modelId="{D6B5A6D6-2E47-4C84-A4DF-25A9B8E76E0E}" type="pres">
      <dgm:prSet presAssocID="{EE6F37DC-FF30-4D30-8F7E-6721C2A00E01}" presName="connTx" presStyleLbl="parChTrans1D2" presStyleIdx="4" presStyleCnt="5"/>
      <dgm:spPr/>
    </dgm:pt>
    <dgm:pt modelId="{4A5CD914-32A1-40F6-97CB-500DBB0E659F}" type="pres">
      <dgm:prSet presAssocID="{632A3AAA-16BA-4153-8EA4-14FC204811CD}" presName="root2" presStyleCnt="0"/>
      <dgm:spPr/>
    </dgm:pt>
    <dgm:pt modelId="{D2C30A42-9D04-4783-957B-C6E8D002EEFE}" type="pres">
      <dgm:prSet presAssocID="{632A3AAA-16BA-4153-8EA4-14FC204811CD}" presName="LevelTwoTextNode" presStyleLbl="node2" presStyleIdx="4" presStyleCnt="5" custScaleX="385177">
        <dgm:presLayoutVars>
          <dgm:chPref val="3"/>
        </dgm:presLayoutVars>
      </dgm:prSet>
      <dgm:spPr/>
    </dgm:pt>
    <dgm:pt modelId="{A4F720FD-ACF8-40E0-B6EC-0626C7F95C5E}" type="pres">
      <dgm:prSet presAssocID="{632A3AAA-16BA-4153-8EA4-14FC204811CD}" presName="level3hierChild" presStyleCnt="0"/>
      <dgm:spPr/>
    </dgm:pt>
  </dgm:ptLst>
  <dgm:cxnLst>
    <dgm:cxn modelId="{FE57B31B-B23F-4140-BF93-C633246F3B58}" type="presOf" srcId="{632A3AAA-16BA-4153-8EA4-14FC204811CD}" destId="{D2C30A42-9D04-4783-957B-C6E8D002EEFE}" srcOrd="0" destOrd="0" presId="urn:microsoft.com/office/officeart/2005/8/layout/hierarchy2"/>
    <dgm:cxn modelId="{E6A96321-5A9E-4334-A265-5912759E8195}" srcId="{5C522847-3E88-40B2-8219-FA95812D5BEE}" destId="{632A3AAA-16BA-4153-8EA4-14FC204811CD}" srcOrd="1" destOrd="0" parTransId="{EE6F37DC-FF30-4D30-8F7E-6721C2A00E01}" sibTransId="{F0277282-12CD-4973-816F-A6DFA8FD1036}"/>
    <dgm:cxn modelId="{ADAD5B26-40CC-45DB-A580-57D4417DEF60}" type="presOf" srcId="{48DF2661-C576-4EAF-A837-B598374BA5F9}" destId="{AEF95204-92ED-499F-8427-5F7C23148751}" srcOrd="0" destOrd="0" presId="urn:microsoft.com/office/officeart/2005/8/layout/hierarchy2"/>
    <dgm:cxn modelId="{B8BE0729-7747-4F94-B770-FE35E7CBC024}" type="presOf" srcId="{48DF2661-C576-4EAF-A837-B598374BA5F9}" destId="{CDF7D758-B4ED-405F-B20E-BA7CED6B9503}" srcOrd="1" destOrd="0" presId="urn:microsoft.com/office/officeart/2005/8/layout/hierarchy2"/>
    <dgm:cxn modelId="{A7766A2D-BCD7-48B6-871D-6D43ED051D3F}" type="presOf" srcId="{5C522847-3E88-40B2-8219-FA95812D5BEE}" destId="{3C2A7FAF-0BD3-49B6-ACB0-FB7886986FBE}" srcOrd="0" destOrd="0" presId="urn:microsoft.com/office/officeart/2005/8/layout/hierarchy2"/>
    <dgm:cxn modelId="{27CD3F3D-58EA-400F-A619-5B7D07362F80}" type="presOf" srcId="{B72E58F4-A3A3-4A44-8336-F519FCEDB354}" destId="{07DD24F8-5EE4-4131-AEAA-5B22853BBE27}" srcOrd="0" destOrd="0" presId="urn:microsoft.com/office/officeart/2005/8/layout/hierarchy2"/>
    <dgm:cxn modelId="{524ABD63-5E3E-498B-AF39-7E8EEDCC3940}" type="presOf" srcId="{D4FEBA39-A754-4E47-8166-696045507B24}" destId="{62C97A82-8906-4AC7-AB67-FE4DCF165D36}" srcOrd="1" destOrd="0" presId="urn:microsoft.com/office/officeart/2005/8/layout/hierarchy2"/>
    <dgm:cxn modelId="{01FB7D46-B530-41DA-9D30-A48C365D4CF0}" type="presOf" srcId="{8E5FB028-CA19-4631-9150-5ADC81531469}" destId="{FFD77694-6B98-41FC-9E1A-A7275B3D894D}" srcOrd="0" destOrd="0" presId="urn:microsoft.com/office/officeart/2005/8/layout/hierarchy2"/>
    <dgm:cxn modelId="{C33EC767-4197-40D3-BFA7-E52FBA23F503}" srcId="{41F5615E-76CE-4C73-AC30-56076BA1AB67}" destId="{8E5FB028-CA19-4631-9150-5ADC81531469}" srcOrd="2" destOrd="0" parTransId="{D4FEBA39-A754-4E47-8166-696045507B24}" sibTransId="{9F326F35-3AD8-496F-ADA0-35191319626B}"/>
    <dgm:cxn modelId="{29DBE36B-4E09-4E92-AD70-E211C42C5A7C}" type="presOf" srcId="{EE6F37DC-FF30-4D30-8F7E-6721C2A00E01}" destId="{D6B5A6D6-2E47-4C84-A4DF-25A9B8E76E0E}" srcOrd="1" destOrd="0" presId="urn:microsoft.com/office/officeart/2005/8/layout/hierarchy2"/>
    <dgm:cxn modelId="{B42CE74B-942B-4437-B26C-8E4624D3BF23}" type="presOf" srcId="{41F5615E-76CE-4C73-AC30-56076BA1AB67}" destId="{9A99838B-BAF5-4CE6-8DF5-8D733DA2CFDD}" srcOrd="0" destOrd="0" presId="urn:microsoft.com/office/officeart/2005/8/layout/hierarchy2"/>
    <dgm:cxn modelId="{FBA6BC53-683A-4F93-9212-AF62FF0AEB5A}" srcId="{B72E58F4-A3A3-4A44-8336-F519FCEDB354}" destId="{41F5615E-76CE-4C73-AC30-56076BA1AB67}" srcOrd="0" destOrd="0" parTransId="{3237F7FE-8C0F-4275-B28F-6F6893C27F1A}" sibTransId="{D25FE9A3-D8FE-4632-BC2F-0294E6395C1E}"/>
    <dgm:cxn modelId="{FB6A235A-42A8-454A-BDEF-B42418B786AE}" type="presOf" srcId="{201B6D5A-9582-4CBD-92E6-FA492139A77F}" destId="{D148115F-33F4-4DA6-A9FE-4887BBC9BD7F}" srcOrd="1" destOrd="0" presId="urn:microsoft.com/office/officeart/2005/8/layout/hierarchy2"/>
    <dgm:cxn modelId="{30C6117B-BB2B-4D0A-803B-19B579B501E9}" srcId="{5C522847-3E88-40B2-8219-FA95812D5BEE}" destId="{5271E87F-9B50-47B1-AD69-127F6DBEFE14}" srcOrd="0" destOrd="0" parTransId="{201B6D5A-9582-4CBD-92E6-FA492139A77F}" sibTransId="{91E104D7-CD5B-4D31-BDEF-07310166018C}"/>
    <dgm:cxn modelId="{6DB06480-D076-459B-892D-AE3C5276A142}" type="presOf" srcId="{E2B9342E-E60F-4D90-89A5-CC86CFB60DBB}" destId="{E53D8898-3059-40A0-B5B0-BBED6DC9CEAE}" srcOrd="0" destOrd="0" presId="urn:microsoft.com/office/officeart/2005/8/layout/hierarchy2"/>
    <dgm:cxn modelId="{2CD7E986-64DC-48C7-8F62-7AA147E61DCD}" type="presOf" srcId="{BC84B4B7-DB97-4F8C-9E86-05537FB1A37B}" destId="{93FF3C39-13C3-4449-A6BD-D7AF5887F283}" srcOrd="0" destOrd="0" presId="urn:microsoft.com/office/officeart/2005/8/layout/hierarchy2"/>
    <dgm:cxn modelId="{BE5B3691-3B03-410F-957D-FD76F6854B2F}" type="presOf" srcId="{BB26799F-CAF3-444F-907B-DCCAE1EDDE36}" destId="{807B3D68-2D83-438A-8AE6-7A50E6827791}" srcOrd="1" destOrd="0" presId="urn:microsoft.com/office/officeart/2005/8/layout/hierarchy2"/>
    <dgm:cxn modelId="{3AA1C894-C23D-4BBF-B1DC-A0AB26DEDC5B}" srcId="{41F5615E-76CE-4C73-AC30-56076BA1AB67}" destId="{BC84B4B7-DB97-4F8C-9E86-05537FB1A37B}" srcOrd="0" destOrd="0" parTransId="{BB26799F-CAF3-444F-907B-DCCAE1EDDE36}" sibTransId="{8D2360E2-729E-4160-9B61-2FB7FA4997A0}"/>
    <dgm:cxn modelId="{5B5CB7B6-8ECD-48F6-BE4E-A6FB02BAB188}" type="presOf" srcId="{EE6F37DC-FF30-4D30-8F7E-6721C2A00E01}" destId="{2D1D4408-095A-495F-82DD-6243C9C498C2}" srcOrd="0" destOrd="0" presId="urn:microsoft.com/office/officeart/2005/8/layout/hierarchy2"/>
    <dgm:cxn modelId="{2E851CC5-1629-4FDE-B8D2-AFFA5768C261}" type="presOf" srcId="{5271E87F-9B50-47B1-AD69-127F6DBEFE14}" destId="{3D7CCC15-C7F6-4EF6-B786-8894819382F5}" srcOrd="0" destOrd="0" presId="urn:microsoft.com/office/officeart/2005/8/layout/hierarchy2"/>
    <dgm:cxn modelId="{0A841ECC-BE2B-48AD-AC90-107506CE8533}" type="presOf" srcId="{D4FEBA39-A754-4E47-8166-696045507B24}" destId="{F98F188D-CF9D-4FC8-9E04-AD33039C27D0}" srcOrd="0" destOrd="0" presId="urn:microsoft.com/office/officeart/2005/8/layout/hierarchy2"/>
    <dgm:cxn modelId="{F51F52CD-1785-42C3-81ED-4E9BA9A40775}" type="presOf" srcId="{201B6D5A-9582-4CBD-92E6-FA492139A77F}" destId="{1CA262CD-4B9C-454E-94DA-6DD21A24C066}" srcOrd="0" destOrd="0" presId="urn:microsoft.com/office/officeart/2005/8/layout/hierarchy2"/>
    <dgm:cxn modelId="{141487D8-E568-4CE9-9822-018B04405FA3}" type="presOf" srcId="{BB26799F-CAF3-444F-907B-DCCAE1EDDE36}" destId="{26AD6254-D034-44FC-9634-EEDCB3418677}" srcOrd="0" destOrd="0" presId="urn:microsoft.com/office/officeart/2005/8/layout/hierarchy2"/>
    <dgm:cxn modelId="{0FA974DE-6A60-4A52-9372-905462A84068}" srcId="{41F5615E-76CE-4C73-AC30-56076BA1AB67}" destId="{E2B9342E-E60F-4D90-89A5-CC86CFB60DBB}" srcOrd="1" destOrd="0" parTransId="{48DF2661-C576-4EAF-A837-B598374BA5F9}" sibTransId="{2E4DDE1A-012C-4D1C-9B46-A8D850122E83}"/>
    <dgm:cxn modelId="{C3B610E1-CC51-4387-8EA5-94439DF0BC19}" srcId="{B72E58F4-A3A3-4A44-8336-F519FCEDB354}" destId="{5C522847-3E88-40B2-8219-FA95812D5BEE}" srcOrd="1" destOrd="0" parTransId="{A27A4A0A-B959-4D10-9FA6-5BB4DE885FB3}" sibTransId="{E51C0B66-E929-432E-9EDD-5FB47270AB99}"/>
    <dgm:cxn modelId="{95C3E20E-BD7C-47CD-971B-0A01807BF85A}" type="presParOf" srcId="{07DD24F8-5EE4-4131-AEAA-5B22853BBE27}" destId="{1A5055BB-F4C6-4175-911C-BE906BF157A3}" srcOrd="0" destOrd="0" presId="urn:microsoft.com/office/officeart/2005/8/layout/hierarchy2"/>
    <dgm:cxn modelId="{D198168B-C449-4131-8AF8-EB6EAEE093B7}" type="presParOf" srcId="{1A5055BB-F4C6-4175-911C-BE906BF157A3}" destId="{9A99838B-BAF5-4CE6-8DF5-8D733DA2CFDD}" srcOrd="0" destOrd="0" presId="urn:microsoft.com/office/officeart/2005/8/layout/hierarchy2"/>
    <dgm:cxn modelId="{A45AB815-8478-4B2D-8155-CD444BD7A8A9}" type="presParOf" srcId="{1A5055BB-F4C6-4175-911C-BE906BF157A3}" destId="{C2351292-8699-4CDE-BC5F-3F7FF896E447}" srcOrd="1" destOrd="0" presId="urn:microsoft.com/office/officeart/2005/8/layout/hierarchy2"/>
    <dgm:cxn modelId="{D2E5CFD6-140D-44F1-A2A9-73A33A8ADA3C}" type="presParOf" srcId="{C2351292-8699-4CDE-BC5F-3F7FF896E447}" destId="{26AD6254-D034-44FC-9634-EEDCB3418677}" srcOrd="0" destOrd="0" presId="urn:microsoft.com/office/officeart/2005/8/layout/hierarchy2"/>
    <dgm:cxn modelId="{A5F82EE5-E99C-4463-A185-C7B2A7E1B6AD}" type="presParOf" srcId="{26AD6254-D034-44FC-9634-EEDCB3418677}" destId="{807B3D68-2D83-438A-8AE6-7A50E6827791}" srcOrd="0" destOrd="0" presId="urn:microsoft.com/office/officeart/2005/8/layout/hierarchy2"/>
    <dgm:cxn modelId="{8372F89C-CBF3-4400-BFF0-27568879D5F3}" type="presParOf" srcId="{C2351292-8699-4CDE-BC5F-3F7FF896E447}" destId="{F6D59FDA-6DA0-4CBB-BFCE-B4227062623D}" srcOrd="1" destOrd="0" presId="urn:microsoft.com/office/officeart/2005/8/layout/hierarchy2"/>
    <dgm:cxn modelId="{CC2848C0-3872-49A5-8FF3-4A1DDE1E89F7}" type="presParOf" srcId="{F6D59FDA-6DA0-4CBB-BFCE-B4227062623D}" destId="{93FF3C39-13C3-4449-A6BD-D7AF5887F283}" srcOrd="0" destOrd="0" presId="urn:microsoft.com/office/officeart/2005/8/layout/hierarchy2"/>
    <dgm:cxn modelId="{BC1DAF79-B663-43E4-BEBD-1DE0E03AEF14}" type="presParOf" srcId="{F6D59FDA-6DA0-4CBB-BFCE-B4227062623D}" destId="{036879EF-8B42-4A11-8740-944F1335874E}" srcOrd="1" destOrd="0" presId="urn:microsoft.com/office/officeart/2005/8/layout/hierarchy2"/>
    <dgm:cxn modelId="{CE9CCF5D-7E89-43CA-B6FC-D875F2C6F7D1}" type="presParOf" srcId="{C2351292-8699-4CDE-BC5F-3F7FF896E447}" destId="{AEF95204-92ED-499F-8427-5F7C23148751}" srcOrd="2" destOrd="0" presId="urn:microsoft.com/office/officeart/2005/8/layout/hierarchy2"/>
    <dgm:cxn modelId="{97D9101F-B760-4423-AB7D-FAEB08E34498}" type="presParOf" srcId="{AEF95204-92ED-499F-8427-5F7C23148751}" destId="{CDF7D758-B4ED-405F-B20E-BA7CED6B9503}" srcOrd="0" destOrd="0" presId="urn:microsoft.com/office/officeart/2005/8/layout/hierarchy2"/>
    <dgm:cxn modelId="{3CE4F1A6-74BF-470F-BD1F-217AC984D771}" type="presParOf" srcId="{C2351292-8699-4CDE-BC5F-3F7FF896E447}" destId="{5ADCDDA5-7E69-4CD9-81B7-74C8D795343A}" srcOrd="3" destOrd="0" presId="urn:microsoft.com/office/officeart/2005/8/layout/hierarchy2"/>
    <dgm:cxn modelId="{AB00FE9D-4999-4595-ADB1-904F42941058}" type="presParOf" srcId="{5ADCDDA5-7E69-4CD9-81B7-74C8D795343A}" destId="{E53D8898-3059-40A0-B5B0-BBED6DC9CEAE}" srcOrd="0" destOrd="0" presId="urn:microsoft.com/office/officeart/2005/8/layout/hierarchy2"/>
    <dgm:cxn modelId="{092D1838-5819-4A85-9D6F-DB528FB8227A}" type="presParOf" srcId="{5ADCDDA5-7E69-4CD9-81B7-74C8D795343A}" destId="{D2071740-AA62-42ED-830E-CB0906EECBEA}" srcOrd="1" destOrd="0" presId="urn:microsoft.com/office/officeart/2005/8/layout/hierarchy2"/>
    <dgm:cxn modelId="{2BEE9FED-007D-4025-9C9B-F7A85C65F701}" type="presParOf" srcId="{C2351292-8699-4CDE-BC5F-3F7FF896E447}" destId="{F98F188D-CF9D-4FC8-9E04-AD33039C27D0}" srcOrd="4" destOrd="0" presId="urn:microsoft.com/office/officeart/2005/8/layout/hierarchy2"/>
    <dgm:cxn modelId="{44E402D9-496E-4A69-89CA-07E6CB6690E6}" type="presParOf" srcId="{F98F188D-CF9D-4FC8-9E04-AD33039C27D0}" destId="{62C97A82-8906-4AC7-AB67-FE4DCF165D36}" srcOrd="0" destOrd="0" presId="urn:microsoft.com/office/officeart/2005/8/layout/hierarchy2"/>
    <dgm:cxn modelId="{595E39FE-C859-4DE7-B4EC-D015A3353616}" type="presParOf" srcId="{C2351292-8699-4CDE-BC5F-3F7FF896E447}" destId="{10C60B3F-207E-4DBB-86B3-CCBF53CAF7B8}" srcOrd="5" destOrd="0" presId="urn:microsoft.com/office/officeart/2005/8/layout/hierarchy2"/>
    <dgm:cxn modelId="{503D714A-7C45-4DA4-8502-ED8077073FB8}" type="presParOf" srcId="{10C60B3F-207E-4DBB-86B3-CCBF53CAF7B8}" destId="{FFD77694-6B98-41FC-9E1A-A7275B3D894D}" srcOrd="0" destOrd="0" presId="urn:microsoft.com/office/officeart/2005/8/layout/hierarchy2"/>
    <dgm:cxn modelId="{9112506C-137A-4B77-8493-17E35FB23761}" type="presParOf" srcId="{10C60B3F-207E-4DBB-86B3-CCBF53CAF7B8}" destId="{4BA06163-E187-4041-B05E-2B668D0E1586}" srcOrd="1" destOrd="0" presId="urn:microsoft.com/office/officeart/2005/8/layout/hierarchy2"/>
    <dgm:cxn modelId="{326D97CD-9CB5-4B62-9D7E-DE3A2FB111BE}" type="presParOf" srcId="{07DD24F8-5EE4-4131-AEAA-5B22853BBE27}" destId="{841AB241-2A90-487B-A7D1-5CB5A43A566A}" srcOrd="1" destOrd="0" presId="urn:microsoft.com/office/officeart/2005/8/layout/hierarchy2"/>
    <dgm:cxn modelId="{25E66D52-7CDD-4D96-B10B-E15F4D3124D5}" type="presParOf" srcId="{841AB241-2A90-487B-A7D1-5CB5A43A566A}" destId="{3C2A7FAF-0BD3-49B6-ACB0-FB7886986FBE}" srcOrd="0" destOrd="0" presId="urn:microsoft.com/office/officeart/2005/8/layout/hierarchy2"/>
    <dgm:cxn modelId="{18E806B6-0011-42B5-AA8A-BD7E74FAE25B}" type="presParOf" srcId="{841AB241-2A90-487B-A7D1-5CB5A43A566A}" destId="{D0434F7F-0C06-4B70-A8E3-5DD418B3DB05}" srcOrd="1" destOrd="0" presId="urn:microsoft.com/office/officeart/2005/8/layout/hierarchy2"/>
    <dgm:cxn modelId="{18CB1E37-9940-45D1-8F8F-C95392CFEF56}" type="presParOf" srcId="{D0434F7F-0C06-4B70-A8E3-5DD418B3DB05}" destId="{1CA262CD-4B9C-454E-94DA-6DD21A24C066}" srcOrd="0" destOrd="0" presId="urn:microsoft.com/office/officeart/2005/8/layout/hierarchy2"/>
    <dgm:cxn modelId="{96B40E7B-BE17-40CC-AB9B-3DF8349D7838}" type="presParOf" srcId="{1CA262CD-4B9C-454E-94DA-6DD21A24C066}" destId="{D148115F-33F4-4DA6-A9FE-4887BBC9BD7F}" srcOrd="0" destOrd="0" presId="urn:microsoft.com/office/officeart/2005/8/layout/hierarchy2"/>
    <dgm:cxn modelId="{044E2EE3-EA75-434D-877E-FFD9F4FEF464}" type="presParOf" srcId="{D0434F7F-0C06-4B70-A8E3-5DD418B3DB05}" destId="{6C7AB9C1-46BA-4800-8B96-1F803FFAAEC1}" srcOrd="1" destOrd="0" presId="urn:microsoft.com/office/officeart/2005/8/layout/hierarchy2"/>
    <dgm:cxn modelId="{2E6AB5AA-76FF-4619-AF5D-92C616E29FF5}" type="presParOf" srcId="{6C7AB9C1-46BA-4800-8B96-1F803FFAAEC1}" destId="{3D7CCC15-C7F6-4EF6-B786-8894819382F5}" srcOrd="0" destOrd="0" presId="urn:microsoft.com/office/officeart/2005/8/layout/hierarchy2"/>
    <dgm:cxn modelId="{DC4B6DE4-5796-4C0B-8AA6-6F4440D4A0C7}" type="presParOf" srcId="{6C7AB9C1-46BA-4800-8B96-1F803FFAAEC1}" destId="{C15B3143-CDD3-4C8A-95EB-C55273876793}" srcOrd="1" destOrd="0" presId="urn:microsoft.com/office/officeart/2005/8/layout/hierarchy2"/>
    <dgm:cxn modelId="{298AB36C-3F0E-4F3E-A5B7-AE7838BCFFF8}" type="presParOf" srcId="{D0434F7F-0C06-4B70-A8E3-5DD418B3DB05}" destId="{2D1D4408-095A-495F-82DD-6243C9C498C2}" srcOrd="2" destOrd="0" presId="urn:microsoft.com/office/officeart/2005/8/layout/hierarchy2"/>
    <dgm:cxn modelId="{81BE5F2A-7C40-4A8A-8405-4408BEC0C6BC}" type="presParOf" srcId="{2D1D4408-095A-495F-82DD-6243C9C498C2}" destId="{D6B5A6D6-2E47-4C84-A4DF-25A9B8E76E0E}" srcOrd="0" destOrd="0" presId="urn:microsoft.com/office/officeart/2005/8/layout/hierarchy2"/>
    <dgm:cxn modelId="{76B2C503-0BC0-42C2-BE0B-6563214DA208}" type="presParOf" srcId="{D0434F7F-0C06-4B70-A8E3-5DD418B3DB05}" destId="{4A5CD914-32A1-40F6-97CB-500DBB0E659F}" srcOrd="3" destOrd="0" presId="urn:microsoft.com/office/officeart/2005/8/layout/hierarchy2"/>
    <dgm:cxn modelId="{23302ECD-26FA-421D-84C4-4625267051FB}" type="presParOf" srcId="{4A5CD914-32A1-40F6-97CB-500DBB0E659F}" destId="{D2C30A42-9D04-4783-957B-C6E8D002EEFE}" srcOrd="0" destOrd="0" presId="urn:microsoft.com/office/officeart/2005/8/layout/hierarchy2"/>
    <dgm:cxn modelId="{99F0205C-4E25-4720-B0D3-0D44F3CC1B46}" type="presParOf" srcId="{4A5CD914-32A1-40F6-97CB-500DBB0E659F}" destId="{A4F720FD-ACF8-40E0-B6EC-0626C7F95C5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609720-4FE5-4E41-A78C-6921016C9DB1}" type="doc">
      <dgm:prSet loTypeId="urn:microsoft.com/office/officeart/2005/8/layout/cycle4" loCatId="matri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1EC60045-A346-4010-B9B8-BD2144323E19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IN" sz="1200" b="1" dirty="0"/>
            <a:t>Simple &amp; Measurable</a:t>
          </a:r>
        </a:p>
      </dgm:t>
    </dgm:pt>
    <dgm:pt modelId="{F3CE2FA0-1694-4D90-85CE-29C6CCCD663D}" type="parTrans" cxnId="{81EE3206-1005-40BC-9128-4E9E1662F4E9}">
      <dgm:prSet/>
      <dgm:spPr/>
      <dgm:t>
        <a:bodyPr/>
        <a:lstStyle/>
        <a:p>
          <a:endParaRPr lang="en-IN"/>
        </a:p>
      </dgm:t>
    </dgm:pt>
    <dgm:pt modelId="{98358FAA-D58F-4657-A952-A6CBF5E935AF}" type="sibTrans" cxnId="{81EE3206-1005-40BC-9128-4E9E1662F4E9}">
      <dgm:prSet/>
      <dgm:spPr/>
      <dgm:t>
        <a:bodyPr/>
        <a:lstStyle/>
        <a:p>
          <a:endParaRPr lang="en-IN"/>
        </a:p>
      </dgm:t>
    </dgm:pt>
    <dgm:pt modelId="{FBCD1983-18FA-4570-89C1-BB0FBBC394DE}">
      <dgm:prSet phldrT="[Text]"/>
      <dgm:spPr/>
      <dgm:t>
        <a:bodyPr/>
        <a:lstStyle/>
        <a:p>
          <a:r>
            <a:rPr lang="en-IN" dirty="0"/>
            <a:t>Easy to understand &amp; calculate</a:t>
          </a:r>
        </a:p>
      </dgm:t>
    </dgm:pt>
    <dgm:pt modelId="{01955E90-905C-48D0-8E3F-067110B9BB8B}" type="parTrans" cxnId="{A709706D-3A6C-4AA0-9A0E-726C17D79DCB}">
      <dgm:prSet/>
      <dgm:spPr/>
      <dgm:t>
        <a:bodyPr/>
        <a:lstStyle/>
        <a:p>
          <a:endParaRPr lang="en-IN"/>
        </a:p>
      </dgm:t>
    </dgm:pt>
    <dgm:pt modelId="{76309407-F51A-4300-9474-AC71E62164BF}" type="sibTrans" cxnId="{A709706D-3A6C-4AA0-9A0E-726C17D79DCB}">
      <dgm:prSet/>
      <dgm:spPr/>
      <dgm:t>
        <a:bodyPr/>
        <a:lstStyle/>
        <a:p>
          <a:endParaRPr lang="en-IN"/>
        </a:p>
      </dgm:t>
    </dgm:pt>
    <dgm:pt modelId="{057CD18C-5145-4360-974B-9057CAD30F92}">
      <dgm:prSet phldrT="[Text]" custT="1"/>
      <dgm:spPr>
        <a:solidFill>
          <a:srgbClr val="73C3A8"/>
        </a:solidFill>
      </dgm:spPr>
      <dgm:t>
        <a:bodyPr/>
        <a:lstStyle/>
        <a:p>
          <a:r>
            <a:rPr lang="en-IN" sz="1200" b="1" dirty="0"/>
            <a:t>Output &amp; Outcome </a:t>
          </a:r>
        </a:p>
        <a:p>
          <a:endParaRPr lang="en-IN" sz="1400" b="1" dirty="0"/>
        </a:p>
      </dgm:t>
    </dgm:pt>
    <dgm:pt modelId="{FBEAA4E4-B7B6-4B50-84B2-99D61D879DC4}" type="parTrans" cxnId="{CDC931FC-FB9C-49D9-90F6-91951E5DBED8}">
      <dgm:prSet/>
      <dgm:spPr/>
      <dgm:t>
        <a:bodyPr/>
        <a:lstStyle/>
        <a:p>
          <a:endParaRPr lang="en-IN"/>
        </a:p>
      </dgm:t>
    </dgm:pt>
    <dgm:pt modelId="{155744EC-00F5-44F7-A842-B42B383A96FD}" type="sibTrans" cxnId="{CDC931FC-FB9C-49D9-90F6-91951E5DBED8}">
      <dgm:prSet/>
      <dgm:spPr/>
      <dgm:t>
        <a:bodyPr/>
        <a:lstStyle/>
        <a:p>
          <a:endParaRPr lang="en-IN"/>
        </a:p>
      </dgm:t>
    </dgm:pt>
    <dgm:pt modelId="{DBBF5A8B-70C2-48AA-990D-F7044D7386CE}">
      <dgm:prSet phldrT="[Text]"/>
      <dgm:spPr/>
      <dgm:t>
        <a:bodyPr/>
        <a:lstStyle/>
        <a:p>
          <a:r>
            <a:rPr lang="en-IN" dirty="0"/>
            <a:t>Citizen centric &amp; result driven</a:t>
          </a:r>
        </a:p>
      </dgm:t>
    </dgm:pt>
    <dgm:pt modelId="{4D1EEC03-EF09-4A58-A722-330B1F6B4E4F}" type="parTrans" cxnId="{8617D289-2585-4FB7-9B16-CC41844F5373}">
      <dgm:prSet/>
      <dgm:spPr/>
      <dgm:t>
        <a:bodyPr/>
        <a:lstStyle/>
        <a:p>
          <a:endParaRPr lang="en-IN"/>
        </a:p>
      </dgm:t>
    </dgm:pt>
    <dgm:pt modelId="{E1C0B8C8-3392-49F4-8E15-9201820DDE9D}" type="sibTrans" cxnId="{8617D289-2585-4FB7-9B16-CC41844F5373}">
      <dgm:prSet/>
      <dgm:spPr/>
      <dgm:t>
        <a:bodyPr/>
        <a:lstStyle/>
        <a:p>
          <a:endParaRPr lang="en-IN"/>
        </a:p>
      </dgm:t>
    </dgm:pt>
    <dgm:pt modelId="{7D5A656D-AB24-4A56-949E-43A0CA9476FA}">
      <dgm:prSet phldrT="[Text]" custT="1"/>
      <dgm:spPr>
        <a:solidFill>
          <a:srgbClr val="79CC6E"/>
        </a:solidFill>
      </dgm:spPr>
      <dgm:t>
        <a:bodyPr/>
        <a:lstStyle/>
        <a:p>
          <a:r>
            <a:rPr lang="en-IN" sz="1200" b="1" dirty="0"/>
            <a:t>Applicability Across the States</a:t>
          </a:r>
        </a:p>
      </dgm:t>
    </dgm:pt>
    <dgm:pt modelId="{1928A83B-2420-4462-B22F-7CD9F53A43E2}" type="parTrans" cxnId="{0112413E-E9F1-4334-BBA3-083DDEBD0C04}">
      <dgm:prSet/>
      <dgm:spPr/>
      <dgm:t>
        <a:bodyPr/>
        <a:lstStyle/>
        <a:p>
          <a:endParaRPr lang="en-IN"/>
        </a:p>
      </dgm:t>
    </dgm:pt>
    <dgm:pt modelId="{DB713D34-09C4-4C2C-9058-F54E305E96C0}" type="sibTrans" cxnId="{0112413E-E9F1-4334-BBA3-083DDEBD0C04}">
      <dgm:prSet/>
      <dgm:spPr/>
      <dgm:t>
        <a:bodyPr/>
        <a:lstStyle/>
        <a:p>
          <a:endParaRPr lang="en-IN"/>
        </a:p>
      </dgm:t>
    </dgm:pt>
    <dgm:pt modelId="{87425BAF-A24B-47BB-9007-FEB2110A38EA}">
      <dgm:prSet phldrT="[Text]"/>
      <dgm:spPr/>
      <dgm:t>
        <a:bodyPr/>
        <a:lstStyle/>
        <a:p>
          <a:pPr marL="0" indent="0"/>
          <a:r>
            <a:rPr lang="en-IN" dirty="0"/>
            <a:t>Applicable to All States and UTs</a:t>
          </a:r>
        </a:p>
      </dgm:t>
    </dgm:pt>
    <dgm:pt modelId="{1E5E3922-8D34-40D6-B6DC-5290A1ACF3C9}" type="parTrans" cxnId="{4B7874FA-AC13-4DE4-B0A5-E9A4A019D523}">
      <dgm:prSet/>
      <dgm:spPr/>
      <dgm:t>
        <a:bodyPr/>
        <a:lstStyle/>
        <a:p>
          <a:endParaRPr lang="en-IN"/>
        </a:p>
      </dgm:t>
    </dgm:pt>
    <dgm:pt modelId="{A9090E92-64CA-4493-9AF9-ED6FC6D633C2}" type="sibTrans" cxnId="{4B7874FA-AC13-4DE4-B0A5-E9A4A019D523}">
      <dgm:prSet/>
      <dgm:spPr/>
      <dgm:t>
        <a:bodyPr/>
        <a:lstStyle/>
        <a:p>
          <a:endParaRPr lang="en-IN"/>
        </a:p>
      </dgm:t>
    </dgm:pt>
    <dgm:pt modelId="{99988BCB-25CA-4E5A-8CA6-39FFDFC192AD}">
      <dgm:prSet phldrT="[Text]" custT="1"/>
      <dgm:spPr>
        <a:solidFill>
          <a:srgbClr val="BDCA42"/>
        </a:solidFill>
      </dgm:spPr>
      <dgm:t>
        <a:bodyPr/>
        <a:lstStyle/>
        <a:p>
          <a:endParaRPr lang="en-IN" sz="1200" b="1" dirty="0"/>
        </a:p>
        <a:p>
          <a:endParaRPr lang="en-IN" sz="1200" b="1" dirty="0"/>
        </a:p>
        <a:p>
          <a:r>
            <a:rPr lang="en-IN" sz="1200" b="1" dirty="0"/>
            <a:t>Availability of Database</a:t>
          </a:r>
        </a:p>
      </dgm:t>
    </dgm:pt>
    <dgm:pt modelId="{0F811E7F-BFDC-4B2D-A086-105AEC9418DA}" type="parTrans" cxnId="{D6EE5589-7141-429F-8809-487F141510FC}">
      <dgm:prSet/>
      <dgm:spPr/>
      <dgm:t>
        <a:bodyPr/>
        <a:lstStyle/>
        <a:p>
          <a:endParaRPr lang="en-IN"/>
        </a:p>
      </dgm:t>
    </dgm:pt>
    <dgm:pt modelId="{DBF33CC7-E28E-48D8-BFF0-9976DE4AE71A}" type="sibTrans" cxnId="{D6EE5589-7141-429F-8809-487F141510FC}">
      <dgm:prSet/>
      <dgm:spPr/>
      <dgm:t>
        <a:bodyPr/>
        <a:lstStyle/>
        <a:p>
          <a:endParaRPr lang="en-IN"/>
        </a:p>
      </dgm:t>
    </dgm:pt>
    <dgm:pt modelId="{4F72A15D-4D45-44F4-A3DC-809D05E51495}">
      <dgm:prSet phldrT="[Text]"/>
      <dgm:spPr/>
      <dgm:t>
        <a:bodyPr/>
        <a:lstStyle/>
        <a:p>
          <a:r>
            <a:rPr lang="en-US" dirty="0"/>
            <a:t>State-wise Time-series &amp; authentic </a:t>
          </a:r>
          <a:endParaRPr lang="en-IN" dirty="0"/>
        </a:p>
      </dgm:t>
    </dgm:pt>
    <dgm:pt modelId="{C87E82E2-EE42-4D6F-B120-48DA74CCDE8D}" type="parTrans" cxnId="{972DCF8B-C7D6-4DC6-86FC-CE2D6C10CA82}">
      <dgm:prSet/>
      <dgm:spPr/>
      <dgm:t>
        <a:bodyPr/>
        <a:lstStyle/>
        <a:p>
          <a:endParaRPr lang="en-IN"/>
        </a:p>
      </dgm:t>
    </dgm:pt>
    <dgm:pt modelId="{1D2AF932-4CB8-4D77-8562-7AE6B878BC8D}" type="sibTrans" cxnId="{972DCF8B-C7D6-4DC6-86FC-CE2D6C10CA82}">
      <dgm:prSet/>
      <dgm:spPr/>
      <dgm:t>
        <a:bodyPr/>
        <a:lstStyle/>
        <a:p>
          <a:endParaRPr lang="en-IN"/>
        </a:p>
      </dgm:t>
    </dgm:pt>
    <dgm:pt modelId="{F2BAC2D2-A2F5-48C6-9186-8582031590F1}" type="pres">
      <dgm:prSet presAssocID="{F4609720-4FE5-4E41-A78C-6921016C9DB1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CD030C6F-3F09-4CFA-B36D-03DE7423E232}" type="pres">
      <dgm:prSet presAssocID="{F4609720-4FE5-4E41-A78C-6921016C9DB1}" presName="children" presStyleCnt="0"/>
      <dgm:spPr/>
    </dgm:pt>
    <dgm:pt modelId="{BF035B7E-4847-4DB4-8EAE-3030F5FE4056}" type="pres">
      <dgm:prSet presAssocID="{F4609720-4FE5-4E41-A78C-6921016C9DB1}" presName="child1group" presStyleCnt="0"/>
      <dgm:spPr/>
    </dgm:pt>
    <dgm:pt modelId="{5BEA93C9-20C2-44F0-A1FF-84B3098D082F}" type="pres">
      <dgm:prSet presAssocID="{F4609720-4FE5-4E41-A78C-6921016C9DB1}" presName="child1" presStyleLbl="bgAcc1" presStyleIdx="0" presStyleCnt="4"/>
      <dgm:spPr/>
    </dgm:pt>
    <dgm:pt modelId="{1D1866BA-E09E-422B-8CDB-9B9BD7624D4D}" type="pres">
      <dgm:prSet presAssocID="{F4609720-4FE5-4E41-A78C-6921016C9DB1}" presName="child1Text" presStyleLbl="bgAcc1" presStyleIdx="0" presStyleCnt="4">
        <dgm:presLayoutVars>
          <dgm:bulletEnabled val="1"/>
        </dgm:presLayoutVars>
      </dgm:prSet>
      <dgm:spPr/>
    </dgm:pt>
    <dgm:pt modelId="{05E059B5-96BC-4776-908D-18CDBEC6ECDD}" type="pres">
      <dgm:prSet presAssocID="{F4609720-4FE5-4E41-A78C-6921016C9DB1}" presName="child2group" presStyleCnt="0"/>
      <dgm:spPr/>
    </dgm:pt>
    <dgm:pt modelId="{524F3E07-B0C2-47E0-BF18-E12406F55650}" type="pres">
      <dgm:prSet presAssocID="{F4609720-4FE5-4E41-A78C-6921016C9DB1}" presName="child2" presStyleLbl="bgAcc1" presStyleIdx="1" presStyleCnt="4"/>
      <dgm:spPr/>
    </dgm:pt>
    <dgm:pt modelId="{F16F28E2-D9B5-49BF-9CC3-6C9E81D85C1D}" type="pres">
      <dgm:prSet presAssocID="{F4609720-4FE5-4E41-A78C-6921016C9DB1}" presName="child2Text" presStyleLbl="bgAcc1" presStyleIdx="1" presStyleCnt="4">
        <dgm:presLayoutVars>
          <dgm:bulletEnabled val="1"/>
        </dgm:presLayoutVars>
      </dgm:prSet>
      <dgm:spPr/>
    </dgm:pt>
    <dgm:pt modelId="{C7212206-6DEA-4E0A-9318-59960FDAD616}" type="pres">
      <dgm:prSet presAssocID="{F4609720-4FE5-4E41-A78C-6921016C9DB1}" presName="child3group" presStyleCnt="0"/>
      <dgm:spPr/>
    </dgm:pt>
    <dgm:pt modelId="{91CD1926-53AF-48F5-8360-0B7B99BFC49E}" type="pres">
      <dgm:prSet presAssocID="{F4609720-4FE5-4E41-A78C-6921016C9DB1}" presName="child3" presStyleLbl="bgAcc1" presStyleIdx="2" presStyleCnt="4"/>
      <dgm:spPr/>
    </dgm:pt>
    <dgm:pt modelId="{970A0BC8-6617-4E16-B38F-9E972F5C836D}" type="pres">
      <dgm:prSet presAssocID="{F4609720-4FE5-4E41-A78C-6921016C9DB1}" presName="child3Text" presStyleLbl="bgAcc1" presStyleIdx="2" presStyleCnt="4">
        <dgm:presLayoutVars>
          <dgm:bulletEnabled val="1"/>
        </dgm:presLayoutVars>
      </dgm:prSet>
      <dgm:spPr/>
    </dgm:pt>
    <dgm:pt modelId="{56879C5B-CB46-414D-A732-5373DE8B9255}" type="pres">
      <dgm:prSet presAssocID="{F4609720-4FE5-4E41-A78C-6921016C9DB1}" presName="child4group" presStyleCnt="0"/>
      <dgm:spPr/>
    </dgm:pt>
    <dgm:pt modelId="{351B27D0-BA0E-45D2-965C-593952A72C3A}" type="pres">
      <dgm:prSet presAssocID="{F4609720-4FE5-4E41-A78C-6921016C9DB1}" presName="child4" presStyleLbl="bgAcc1" presStyleIdx="3" presStyleCnt="4"/>
      <dgm:spPr/>
    </dgm:pt>
    <dgm:pt modelId="{3ACDAC23-5F6B-444D-BAF9-593A93632EC2}" type="pres">
      <dgm:prSet presAssocID="{F4609720-4FE5-4E41-A78C-6921016C9DB1}" presName="child4Text" presStyleLbl="bgAcc1" presStyleIdx="3" presStyleCnt="4">
        <dgm:presLayoutVars>
          <dgm:bulletEnabled val="1"/>
        </dgm:presLayoutVars>
      </dgm:prSet>
      <dgm:spPr/>
    </dgm:pt>
    <dgm:pt modelId="{A6D5B657-D678-4D78-A722-AF714FFEA024}" type="pres">
      <dgm:prSet presAssocID="{F4609720-4FE5-4E41-A78C-6921016C9DB1}" presName="childPlaceholder" presStyleCnt="0"/>
      <dgm:spPr/>
    </dgm:pt>
    <dgm:pt modelId="{DA1D0BB3-2F57-4546-A2A4-94A026EB46E5}" type="pres">
      <dgm:prSet presAssocID="{F4609720-4FE5-4E41-A78C-6921016C9DB1}" presName="circle" presStyleCnt="0"/>
      <dgm:spPr/>
    </dgm:pt>
    <dgm:pt modelId="{5D1950C2-418B-4D0F-B73B-711CC00862F6}" type="pres">
      <dgm:prSet presAssocID="{F4609720-4FE5-4E41-A78C-6921016C9DB1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AE93E749-EF51-457A-88B5-5AB1E1432FEE}" type="pres">
      <dgm:prSet presAssocID="{F4609720-4FE5-4E41-A78C-6921016C9DB1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4F2ACACD-9D79-4D25-822C-DE20E2E6EDC8}" type="pres">
      <dgm:prSet presAssocID="{F4609720-4FE5-4E41-A78C-6921016C9DB1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D403D7D5-6B76-4B9A-B6C7-6AB17F516BE8}" type="pres">
      <dgm:prSet presAssocID="{F4609720-4FE5-4E41-A78C-6921016C9DB1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DEE78147-3C67-48F5-838E-00527F37C104}" type="pres">
      <dgm:prSet presAssocID="{F4609720-4FE5-4E41-A78C-6921016C9DB1}" presName="quadrantPlaceholder" presStyleCnt="0"/>
      <dgm:spPr/>
    </dgm:pt>
    <dgm:pt modelId="{EE450A7D-A182-4ECF-90D1-87370DF1EEA9}" type="pres">
      <dgm:prSet presAssocID="{F4609720-4FE5-4E41-A78C-6921016C9DB1}" presName="center1" presStyleLbl="fgShp" presStyleIdx="0" presStyleCnt="2"/>
      <dgm:spPr/>
    </dgm:pt>
    <dgm:pt modelId="{55EA0A4B-F6C5-451C-B82C-AD6598BAE7B0}" type="pres">
      <dgm:prSet presAssocID="{F4609720-4FE5-4E41-A78C-6921016C9DB1}" presName="center2" presStyleLbl="fgShp" presStyleIdx="1" presStyleCnt="2"/>
      <dgm:spPr/>
    </dgm:pt>
  </dgm:ptLst>
  <dgm:cxnLst>
    <dgm:cxn modelId="{81EE3206-1005-40BC-9128-4E9E1662F4E9}" srcId="{F4609720-4FE5-4E41-A78C-6921016C9DB1}" destId="{1EC60045-A346-4010-B9B8-BD2144323E19}" srcOrd="0" destOrd="0" parTransId="{F3CE2FA0-1694-4D90-85CE-29C6CCCD663D}" sibTransId="{98358FAA-D58F-4657-A952-A6CBF5E935AF}"/>
    <dgm:cxn modelId="{421DED29-111F-4371-B897-5D75E0991702}" type="presOf" srcId="{FBCD1983-18FA-4570-89C1-BB0FBBC394DE}" destId="{1D1866BA-E09E-422B-8CDB-9B9BD7624D4D}" srcOrd="1" destOrd="0" presId="urn:microsoft.com/office/officeart/2005/8/layout/cycle4"/>
    <dgm:cxn modelId="{2BF06133-BC52-4C34-93EF-74D5A5CC8D52}" type="presOf" srcId="{FBCD1983-18FA-4570-89C1-BB0FBBC394DE}" destId="{5BEA93C9-20C2-44F0-A1FF-84B3098D082F}" srcOrd="0" destOrd="0" presId="urn:microsoft.com/office/officeart/2005/8/layout/cycle4"/>
    <dgm:cxn modelId="{4CE46833-80A9-4D13-9FCF-C0CA4EA3E679}" type="presOf" srcId="{4F72A15D-4D45-44F4-A3DC-809D05E51495}" destId="{3ACDAC23-5F6B-444D-BAF9-593A93632EC2}" srcOrd="1" destOrd="0" presId="urn:microsoft.com/office/officeart/2005/8/layout/cycle4"/>
    <dgm:cxn modelId="{0112413E-E9F1-4334-BBA3-083DDEBD0C04}" srcId="{F4609720-4FE5-4E41-A78C-6921016C9DB1}" destId="{7D5A656D-AB24-4A56-949E-43A0CA9476FA}" srcOrd="2" destOrd="0" parTransId="{1928A83B-2420-4462-B22F-7CD9F53A43E2}" sibTransId="{DB713D34-09C4-4C2C-9058-F54E305E96C0}"/>
    <dgm:cxn modelId="{8AA31D61-FA6F-46A6-A217-247FE5FB3284}" type="presOf" srcId="{87425BAF-A24B-47BB-9007-FEB2110A38EA}" destId="{91CD1926-53AF-48F5-8360-0B7B99BFC49E}" srcOrd="0" destOrd="0" presId="urn:microsoft.com/office/officeart/2005/8/layout/cycle4"/>
    <dgm:cxn modelId="{D73B1145-DCB8-4599-99BE-F43433EEFF1D}" type="presOf" srcId="{DBBF5A8B-70C2-48AA-990D-F7044D7386CE}" destId="{524F3E07-B0C2-47E0-BF18-E12406F55650}" srcOrd="0" destOrd="0" presId="urn:microsoft.com/office/officeart/2005/8/layout/cycle4"/>
    <dgm:cxn modelId="{A90ABA46-8D5C-45A8-A2C5-D6C3274362C2}" type="presOf" srcId="{99988BCB-25CA-4E5A-8CA6-39FFDFC192AD}" destId="{D403D7D5-6B76-4B9A-B6C7-6AB17F516BE8}" srcOrd="0" destOrd="0" presId="urn:microsoft.com/office/officeart/2005/8/layout/cycle4"/>
    <dgm:cxn modelId="{450EE86B-261A-4B3D-A9C5-365A833A2BE1}" type="presOf" srcId="{DBBF5A8B-70C2-48AA-990D-F7044D7386CE}" destId="{F16F28E2-D9B5-49BF-9CC3-6C9E81D85C1D}" srcOrd="1" destOrd="0" presId="urn:microsoft.com/office/officeart/2005/8/layout/cycle4"/>
    <dgm:cxn modelId="{A709706D-3A6C-4AA0-9A0E-726C17D79DCB}" srcId="{1EC60045-A346-4010-B9B8-BD2144323E19}" destId="{FBCD1983-18FA-4570-89C1-BB0FBBC394DE}" srcOrd="0" destOrd="0" parTransId="{01955E90-905C-48D0-8E3F-067110B9BB8B}" sibTransId="{76309407-F51A-4300-9474-AC71E62164BF}"/>
    <dgm:cxn modelId="{6BDD2772-5218-4830-9152-8733BEF77D7D}" type="presOf" srcId="{057CD18C-5145-4360-974B-9057CAD30F92}" destId="{AE93E749-EF51-457A-88B5-5AB1E1432FEE}" srcOrd="0" destOrd="0" presId="urn:microsoft.com/office/officeart/2005/8/layout/cycle4"/>
    <dgm:cxn modelId="{0DF07E55-C2D0-4911-A821-3C5C8ABFF455}" type="presOf" srcId="{1EC60045-A346-4010-B9B8-BD2144323E19}" destId="{5D1950C2-418B-4D0F-B73B-711CC00862F6}" srcOrd="0" destOrd="0" presId="urn:microsoft.com/office/officeart/2005/8/layout/cycle4"/>
    <dgm:cxn modelId="{2C5F6E78-F5B9-45DA-A69D-803AA463CA3C}" type="presOf" srcId="{87425BAF-A24B-47BB-9007-FEB2110A38EA}" destId="{970A0BC8-6617-4E16-B38F-9E972F5C836D}" srcOrd="1" destOrd="0" presId="urn:microsoft.com/office/officeart/2005/8/layout/cycle4"/>
    <dgm:cxn modelId="{27FE4487-55B9-49C7-8173-DC2ED40E9F5A}" type="presOf" srcId="{F4609720-4FE5-4E41-A78C-6921016C9DB1}" destId="{F2BAC2D2-A2F5-48C6-9186-8582031590F1}" srcOrd="0" destOrd="0" presId="urn:microsoft.com/office/officeart/2005/8/layout/cycle4"/>
    <dgm:cxn modelId="{D6EE5589-7141-429F-8809-487F141510FC}" srcId="{F4609720-4FE5-4E41-A78C-6921016C9DB1}" destId="{99988BCB-25CA-4E5A-8CA6-39FFDFC192AD}" srcOrd="3" destOrd="0" parTransId="{0F811E7F-BFDC-4B2D-A086-105AEC9418DA}" sibTransId="{DBF33CC7-E28E-48D8-BFF0-9976DE4AE71A}"/>
    <dgm:cxn modelId="{8617D289-2585-4FB7-9B16-CC41844F5373}" srcId="{057CD18C-5145-4360-974B-9057CAD30F92}" destId="{DBBF5A8B-70C2-48AA-990D-F7044D7386CE}" srcOrd="0" destOrd="0" parTransId="{4D1EEC03-EF09-4A58-A722-330B1F6B4E4F}" sibTransId="{E1C0B8C8-3392-49F4-8E15-9201820DDE9D}"/>
    <dgm:cxn modelId="{972DCF8B-C7D6-4DC6-86FC-CE2D6C10CA82}" srcId="{99988BCB-25CA-4E5A-8CA6-39FFDFC192AD}" destId="{4F72A15D-4D45-44F4-A3DC-809D05E51495}" srcOrd="0" destOrd="0" parTransId="{C87E82E2-EE42-4D6F-B120-48DA74CCDE8D}" sibTransId="{1D2AF932-4CB8-4D77-8562-7AE6B878BC8D}"/>
    <dgm:cxn modelId="{B71759A3-89A0-4D36-A03E-AD2C31BE671F}" type="presOf" srcId="{4F72A15D-4D45-44F4-A3DC-809D05E51495}" destId="{351B27D0-BA0E-45D2-965C-593952A72C3A}" srcOrd="0" destOrd="0" presId="urn:microsoft.com/office/officeart/2005/8/layout/cycle4"/>
    <dgm:cxn modelId="{B2690CD9-3180-4F37-8165-F5F387E53F15}" type="presOf" srcId="{7D5A656D-AB24-4A56-949E-43A0CA9476FA}" destId="{4F2ACACD-9D79-4D25-822C-DE20E2E6EDC8}" srcOrd="0" destOrd="0" presId="urn:microsoft.com/office/officeart/2005/8/layout/cycle4"/>
    <dgm:cxn modelId="{4B7874FA-AC13-4DE4-B0A5-E9A4A019D523}" srcId="{7D5A656D-AB24-4A56-949E-43A0CA9476FA}" destId="{87425BAF-A24B-47BB-9007-FEB2110A38EA}" srcOrd="0" destOrd="0" parTransId="{1E5E3922-8D34-40D6-B6DC-5290A1ACF3C9}" sibTransId="{A9090E92-64CA-4493-9AF9-ED6FC6D633C2}"/>
    <dgm:cxn modelId="{CDC931FC-FB9C-49D9-90F6-91951E5DBED8}" srcId="{F4609720-4FE5-4E41-A78C-6921016C9DB1}" destId="{057CD18C-5145-4360-974B-9057CAD30F92}" srcOrd="1" destOrd="0" parTransId="{FBEAA4E4-B7B6-4B50-84B2-99D61D879DC4}" sibTransId="{155744EC-00F5-44F7-A842-B42B383A96FD}"/>
    <dgm:cxn modelId="{BA157BEE-1BC1-4967-87F7-D5FB38B10916}" type="presParOf" srcId="{F2BAC2D2-A2F5-48C6-9186-8582031590F1}" destId="{CD030C6F-3F09-4CFA-B36D-03DE7423E232}" srcOrd="0" destOrd="0" presId="urn:microsoft.com/office/officeart/2005/8/layout/cycle4"/>
    <dgm:cxn modelId="{88C9ECFD-20E7-4FFC-A54F-F5DA6D68C60E}" type="presParOf" srcId="{CD030C6F-3F09-4CFA-B36D-03DE7423E232}" destId="{BF035B7E-4847-4DB4-8EAE-3030F5FE4056}" srcOrd="0" destOrd="0" presId="urn:microsoft.com/office/officeart/2005/8/layout/cycle4"/>
    <dgm:cxn modelId="{39A1DBDA-D03B-4F0D-8EA4-4EA172D0F10B}" type="presParOf" srcId="{BF035B7E-4847-4DB4-8EAE-3030F5FE4056}" destId="{5BEA93C9-20C2-44F0-A1FF-84B3098D082F}" srcOrd="0" destOrd="0" presId="urn:microsoft.com/office/officeart/2005/8/layout/cycle4"/>
    <dgm:cxn modelId="{C5B13867-8D32-487C-B475-BEAD565876B9}" type="presParOf" srcId="{BF035B7E-4847-4DB4-8EAE-3030F5FE4056}" destId="{1D1866BA-E09E-422B-8CDB-9B9BD7624D4D}" srcOrd="1" destOrd="0" presId="urn:microsoft.com/office/officeart/2005/8/layout/cycle4"/>
    <dgm:cxn modelId="{D912AD4E-182A-4665-B990-432DCB62DFDB}" type="presParOf" srcId="{CD030C6F-3F09-4CFA-B36D-03DE7423E232}" destId="{05E059B5-96BC-4776-908D-18CDBEC6ECDD}" srcOrd="1" destOrd="0" presId="urn:microsoft.com/office/officeart/2005/8/layout/cycle4"/>
    <dgm:cxn modelId="{20130D28-C3CA-434E-B1C7-90932426D344}" type="presParOf" srcId="{05E059B5-96BC-4776-908D-18CDBEC6ECDD}" destId="{524F3E07-B0C2-47E0-BF18-E12406F55650}" srcOrd="0" destOrd="0" presId="urn:microsoft.com/office/officeart/2005/8/layout/cycle4"/>
    <dgm:cxn modelId="{A14AA9B8-D65B-44EF-8F2D-790BA6E561B0}" type="presParOf" srcId="{05E059B5-96BC-4776-908D-18CDBEC6ECDD}" destId="{F16F28E2-D9B5-49BF-9CC3-6C9E81D85C1D}" srcOrd="1" destOrd="0" presId="urn:microsoft.com/office/officeart/2005/8/layout/cycle4"/>
    <dgm:cxn modelId="{3F446E60-8B4E-4062-A0E4-4DDD0AFB00D7}" type="presParOf" srcId="{CD030C6F-3F09-4CFA-B36D-03DE7423E232}" destId="{C7212206-6DEA-4E0A-9318-59960FDAD616}" srcOrd="2" destOrd="0" presId="urn:microsoft.com/office/officeart/2005/8/layout/cycle4"/>
    <dgm:cxn modelId="{F9E8E38A-91F7-4B8A-BEA5-8F2900AD3AAC}" type="presParOf" srcId="{C7212206-6DEA-4E0A-9318-59960FDAD616}" destId="{91CD1926-53AF-48F5-8360-0B7B99BFC49E}" srcOrd="0" destOrd="0" presId="urn:microsoft.com/office/officeart/2005/8/layout/cycle4"/>
    <dgm:cxn modelId="{C8550E8E-0F7E-4BAA-9B79-28AD0046E8FC}" type="presParOf" srcId="{C7212206-6DEA-4E0A-9318-59960FDAD616}" destId="{970A0BC8-6617-4E16-B38F-9E972F5C836D}" srcOrd="1" destOrd="0" presId="urn:microsoft.com/office/officeart/2005/8/layout/cycle4"/>
    <dgm:cxn modelId="{CF7E38F7-82B5-4E4D-AF0D-698B6517DE5A}" type="presParOf" srcId="{CD030C6F-3F09-4CFA-B36D-03DE7423E232}" destId="{56879C5B-CB46-414D-A732-5373DE8B9255}" srcOrd="3" destOrd="0" presId="urn:microsoft.com/office/officeart/2005/8/layout/cycle4"/>
    <dgm:cxn modelId="{E03FFE8D-A907-44C3-AFDE-C2AB8BC3CCE8}" type="presParOf" srcId="{56879C5B-CB46-414D-A732-5373DE8B9255}" destId="{351B27D0-BA0E-45D2-965C-593952A72C3A}" srcOrd="0" destOrd="0" presId="urn:microsoft.com/office/officeart/2005/8/layout/cycle4"/>
    <dgm:cxn modelId="{98356F92-E40F-4F63-9364-5948DEB73CBC}" type="presParOf" srcId="{56879C5B-CB46-414D-A732-5373DE8B9255}" destId="{3ACDAC23-5F6B-444D-BAF9-593A93632EC2}" srcOrd="1" destOrd="0" presId="urn:microsoft.com/office/officeart/2005/8/layout/cycle4"/>
    <dgm:cxn modelId="{DD8AA73A-0727-40FA-9878-088D81693AF0}" type="presParOf" srcId="{CD030C6F-3F09-4CFA-B36D-03DE7423E232}" destId="{A6D5B657-D678-4D78-A722-AF714FFEA024}" srcOrd="4" destOrd="0" presId="urn:microsoft.com/office/officeart/2005/8/layout/cycle4"/>
    <dgm:cxn modelId="{5CB6DA2F-9D6E-45F9-BFB3-5D9E23A6B640}" type="presParOf" srcId="{F2BAC2D2-A2F5-48C6-9186-8582031590F1}" destId="{DA1D0BB3-2F57-4546-A2A4-94A026EB46E5}" srcOrd="1" destOrd="0" presId="urn:microsoft.com/office/officeart/2005/8/layout/cycle4"/>
    <dgm:cxn modelId="{DA0F6E23-561F-4F8C-97CE-562C54D874D9}" type="presParOf" srcId="{DA1D0BB3-2F57-4546-A2A4-94A026EB46E5}" destId="{5D1950C2-418B-4D0F-B73B-711CC00862F6}" srcOrd="0" destOrd="0" presId="urn:microsoft.com/office/officeart/2005/8/layout/cycle4"/>
    <dgm:cxn modelId="{BE941D92-3138-4AB8-8DD8-0F5EDC9A26C9}" type="presParOf" srcId="{DA1D0BB3-2F57-4546-A2A4-94A026EB46E5}" destId="{AE93E749-EF51-457A-88B5-5AB1E1432FEE}" srcOrd="1" destOrd="0" presId="urn:microsoft.com/office/officeart/2005/8/layout/cycle4"/>
    <dgm:cxn modelId="{907F19C3-AF81-465D-954A-DF1AC811F9F3}" type="presParOf" srcId="{DA1D0BB3-2F57-4546-A2A4-94A026EB46E5}" destId="{4F2ACACD-9D79-4D25-822C-DE20E2E6EDC8}" srcOrd="2" destOrd="0" presId="urn:microsoft.com/office/officeart/2005/8/layout/cycle4"/>
    <dgm:cxn modelId="{4E70E7C7-DD7F-4DDB-A40D-39BFFD50C9A7}" type="presParOf" srcId="{DA1D0BB3-2F57-4546-A2A4-94A026EB46E5}" destId="{D403D7D5-6B76-4B9A-B6C7-6AB17F516BE8}" srcOrd="3" destOrd="0" presId="urn:microsoft.com/office/officeart/2005/8/layout/cycle4"/>
    <dgm:cxn modelId="{A719E3DC-B6CA-4BA9-A8CD-DB2BDFB80F31}" type="presParOf" srcId="{DA1D0BB3-2F57-4546-A2A4-94A026EB46E5}" destId="{DEE78147-3C67-48F5-838E-00527F37C104}" srcOrd="4" destOrd="0" presId="urn:microsoft.com/office/officeart/2005/8/layout/cycle4"/>
    <dgm:cxn modelId="{5603BC1C-6DB8-46EE-B390-FF49BB6573FF}" type="presParOf" srcId="{F2BAC2D2-A2F5-48C6-9186-8582031590F1}" destId="{EE450A7D-A182-4ECF-90D1-87370DF1EEA9}" srcOrd="2" destOrd="0" presId="urn:microsoft.com/office/officeart/2005/8/layout/cycle4"/>
    <dgm:cxn modelId="{AB9A73F9-336C-45B5-83A4-525DBB5DE7CE}" type="presParOf" srcId="{F2BAC2D2-A2F5-48C6-9186-8582031590F1}" destId="{55EA0A4B-F6C5-451C-B82C-AD6598BAE7B0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99838B-BAF5-4CE6-8DF5-8D733DA2CFDD}">
      <dsp:nvSpPr>
        <dsp:cNvPr id="0" name=""/>
        <dsp:cNvSpPr/>
      </dsp:nvSpPr>
      <dsp:spPr>
        <a:xfrm>
          <a:off x="438145" y="808010"/>
          <a:ext cx="1839389" cy="699951"/>
        </a:xfrm>
        <a:prstGeom prst="roundRect">
          <a:avLst>
            <a:gd name="adj" fmla="val 10000"/>
          </a:avLst>
        </a:prstGeom>
        <a:solidFill>
          <a:srgbClr val="F5C32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Text" lastClr="000000"/>
              </a:solidFill>
            </a:rPr>
            <a:t>Conceptualization</a:t>
          </a:r>
          <a:endParaRPr lang="en-IN" sz="1800" kern="1200" dirty="0">
            <a:solidFill>
              <a:sysClr val="windowText" lastClr="000000"/>
            </a:solidFill>
          </a:endParaRPr>
        </a:p>
      </dsp:txBody>
      <dsp:txXfrm>
        <a:off x="458646" y="828511"/>
        <a:ext cx="1798387" cy="658949"/>
      </dsp:txXfrm>
    </dsp:sp>
    <dsp:sp modelId="{26AD6254-D034-44FC-9634-EEDCB3418677}">
      <dsp:nvSpPr>
        <dsp:cNvPr id="0" name=""/>
        <dsp:cNvSpPr/>
      </dsp:nvSpPr>
      <dsp:spPr>
        <a:xfrm rot="18425768">
          <a:off x="2099276" y="783655"/>
          <a:ext cx="898378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898378" y="16046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2526006" y="777242"/>
        <a:ext cx="44918" cy="44918"/>
      </dsp:txXfrm>
    </dsp:sp>
    <dsp:sp modelId="{93FF3C39-13C3-4449-A6BD-D7AF5887F283}">
      <dsp:nvSpPr>
        <dsp:cNvPr id="0" name=""/>
        <dsp:cNvSpPr/>
      </dsp:nvSpPr>
      <dsp:spPr>
        <a:xfrm>
          <a:off x="2819395" y="91441"/>
          <a:ext cx="5392108" cy="699951"/>
        </a:xfrm>
        <a:prstGeom prst="roundRect">
          <a:avLst>
            <a:gd name="adj" fmla="val 10000"/>
          </a:avLst>
        </a:prstGeom>
        <a:solidFill>
          <a:srgbClr val="7D872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Concept Presentation to </a:t>
          </a:r>
          <a:r>
            <a:rPr lang="en-IN" sz="1600" kern="1200" dirty="0"/>
            <a:t>Sectoral Group of Secretaries 9 on Governance in 2017– Recommended to Develop GGI</a:t>
          </a:r>
        </a:p>
      </dsp:txBody>
      <dsp:txXfrm>
        <a:off x="2839896" y="111942"/>
        <a:ext cx="5351106" cy="658949"/>
      </dsp:txXfrm>
    </dsp:sp>
    <dsp:sp modelId="{AEF95204-92ED-499F-8427-5F7C23148751}">
      <dsp:nvSpPr>
        <dsp:cNvPr id="0" name=""/>
        <dsp:cNvSpPr/>
      </dsp:nvSpPr>
      <dsp:spPr>
        <a:xfrm>
          <a:off x="2277535" y="1141940"/>
          <a:ext cx="559961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559961" y="16046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2543516" y="1143987"/>
        <a:ext cx="27998" cy="27998"/>
      </dsp:txXfrm>
    </dsp:sp>
    <dsp:sp modelId="{E53D8898-3059-40A0-B5B0-BBED6DC9CEAE}">
      <dsp:nvSpPr>
        <dsp:cNvPr id="0" name=""/>
        <dsp:cNvSpPr/>
      </dsp:nvSpPr>
      <dsp:spPr>
        <a:xfrm>
          <a:off x="2837496" y="808010"/>
          <a:ext cx="5392108" cy="699951"/>
        </a:xfrm>
        <a:prstGeom prst="roundRect">
          <a:avLst>
            <a:gd name="adj" fmla="val 10000"/>
          </a:avLst>
        </a:prstGeom>
        <a:solidFill>
          <a:srgbClr val="7D872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DARPG advised to Develop GGI</a:t>
          </a:r>
          <a:endParaRPr lang="en-IN" sz="1600" kern="1200" dirty="0"/>
        </a:p>
      </dsp:txBody>
      <dsp:txXfrm>
        <a:off x="2857997" y="828511"/>
        <a:ext cx="5351106" cy="658949"/>
      </dsp:txXfrm>
    </dsp:sp>
    <dsp:sp modelId="{F98F188D-CF9D-4FC8-9E04-AD33039C27D0}">
      <dsp:nvSpPr>
        <dsp:cNvPr id="0" name=""/>
        <dsp:cNvSpPr/>
      </dsp:nvSpPr>
      <dsp:spPr>
        <a:xfrm rot="3207641">
          <a:off x="2093406" y="1507556"/>
          <a:ext cx="910117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910117" y="16046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2525712" y="1500850"/>
        <a:ext cx="45505" cy="45505"/>
      </dsp:txXfrm>
    </dsp:sp>
    <dsp:sp modelId="{FFD77694-6B98-41FC-9E1A-A7275B3D894D}">
      <dsp:nvSpPr>
        <dsp:cNvPr id="0" name=""/>
        <dsp:cNvSpPr/>
      </dsp:nvSpPr>
      <dsp:spPr>
        <a:xfrm>
          <a:off x="2819395" y="1539243"/>
          <a:ext cx="5392108" cy="699951"/>
        </a:xfrm>
        <a:prstGeom prst="roundRect">
          <a:avLst>
            <a:gd name="adj" fmla="val 10000"/>
          </a:avLst>
        </a:prstGeom>
        <a:solidFill>
          <a:srgbClr val="7D872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CGG, Hyderabad as Technical Partner</a:t>
          </a:r>
          <a:endParaRPr lang="en-IN" sz="1600" kern="1200" dirty="0"/>
        </a:p>
      </dsp:txBody>
      <dsp:txXfrm>
        <a:off x="2839896" y="1559744"/>
        <a:ext cx="5351106" cy="658949"/>
      </dsp:txXfrm>
    </dsp:sp>
    <dsp:sp modelId="{3C2A7FAF-0BD3-49B6-ACB0-FB7886986FBE}">
      <dsp:nvSpPr>
        <dsp:cNvPr id="0" name=""/>
        <dsp:cNvSpPr/>
      </dsp:nvSpPr>
      <dsp:spPr>
        <a:xfrm>
          <a:off x="438145" y="2820372"/>
          <a:ext cx="1839389" cy="699951"/>
        </a:xfrm>
        <a:prstGeom prst="roundRect">
          <a:avLst>
            <a:gd name="adj" fmla="val 10000"/>
          </a:avLst>
        </a:prstGeom>
        <a:solidFill>
          <a:srgbClr val="F5C32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Text" lastClr="000000"/>
              </a:solidFill>
            </a:rPr>
            <a:t>Project Initiation</a:t>
          </a:r>
          <a:endParaRPr lang="en-IN" sz="1800" kern="1200" dirty="0">
            <a:solidFill>
              <a:sysClr val="windowText" lastClr="000000"/>
            </a:solidFill>
          </a:endParaRPr>
        </a:p>
      </dsp:txBody>
      <dsp:txXfrm>
        <a:off x="458646" y="2840873"/>
        <a:ext cx="1798387" cy="658949"/>
      </dsp:txXfrm>
    </dsp:sp>
    <dsp:sp modelId="{1CA262CD-4B9C-454E-94DA-6DD21A24C066}">
      <dsp:nvSpPr>
        <dsp:cNvPr id="0" name=""/>
        <dsp:cNvSpPr/>
      </dsp:nvSpPr>
      <dsp:spPr>
        <a:xfrm rot="19690708">
          <a:off x="2229609" y="2986177"/>
          <a:ext cx="637712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637712" y="16046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2532522" y="2986280"/>
        <a:ext cx="31885" cy="31885"/>
      </dsp:txXfrm>
    </dsp:sp>
    <dsp:sp modelId="{3D7CCC15-C7F6-4EF6-B786-8894819382F5}">
      <dsp:nvSpPr>
        <dsp:cNvPr id="0" name=""/>
        <dsp:cNvSpPr/>
      </dsp:nvSpPr>
      <dsp:spPr>
        <a:xfrm>
          <a:off x="2819395" y="2484122"/>
          <a:ext cx="5392108" cy="699951"/>
        </a:xfrm>
        <a:prstGeom prst="roundRect">
          <a:avLst>
            <a:gd name="adj" fmla="val 10000"/>
          </a:avLst>
        </a:prstGeom>
        <a:solidFill>
          <a:srgbClr val="7D872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Initiation Meeting</a:t>
          </a:r>
          <a:endParaRPr lang="en-IN" sz="1600" kern="1200" dirty="0"/>
        </a:p>
      </dsp:txBody>
      <dsp:txXfrm>
        <a:off x="2839896" y="2504623"/>
        <a:ext cx="5351106" cy="658949"/>
      </dsp:txXfrm>
    </dsp:sp>
    <dsp:sp modelId="{2D1D4408-095A-495F-82DD-6243C9C498C2}">
      <dsp:nvSpPr>
        <dsp:cNvPr id="0" name=""/>
        <dsp:cNvSpPr/>
      </dsp:nvSpPr>
      <dsp:spPr>
        <a:xfrm rot="2142401">
          <a:off x="2212718" y="3355538"/>
          <a:ext cx="689594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689594" y="16046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2540275" y="3354344"/>
        <a:ext cx="34479" cy="34479"/>
      </dsp:txXfrm>
    </dsp:sp>
    <dsp:sp modelId="{D2C30A42-9D04-4783-957B-C6E8D002EEFE}">
      <dsp:nvSpPr>
        <dsp:cNvPr id="0" name=""/>
        <dsp:cNvSpPr/>
      </dsp:nvSpPr>
      <dsp:spPr>
        <a:xfrm>
          <a:off x="2837496" y="3222845"/>
          <a:ext cx="5392108" cy="699951"/>
        </a:xfrm>
        <a:prstGeom prst="roundRect">
          <a:avLst>
            <a:gd name="adj" fmla="val 10000"/>
          </a:avLst>
        </a:prstGeom>
        <a:solidFill>
          <a:srgbClr val="7D872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Literature Review followed by National and State Consultations</a:t>
          </a:r>
          <a:endParaRPr lang="en-IN" sz="1600" kern="1200" dirty="0"/>
        </a:p>
      </dsp:txBody>
      <dsp:txXfrm>
        <a:off x="2857997" y="3243346"/>
        <a:ext cx="5351106" cy="6589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CD1926-53AF-48F5-8360-0B7B99BFC49E}">
      <dsp:nvSpPr>
        <dsp:cNvPr id="0" name=""/>
        <dsp:cNvSpPr/>
      </dsp:nvSpPr>
      <dsp:spPr>
        <a:xfrm>
          <a:off x="4360316" y="2564891"/>
          <a:ext cx="1863318" cy="12070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-5695660"/>
              <a:satOff val="16641"/>
              <a:lumOff val="-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500" kern="1200" dirty="0"/>
            <a:t>Applicable to All States and UTs</a:t>
          </a:r>
        </a:p>
      </dsp:txBody>
      <dsp:txXfrm>
        <a:off x="4945825" y="2893157"/>
        <a:ext cx="1251295" cy="852228"/>
      </dsp:txXfrm>
    </dsp:sp>
    <dsp:sp modelId="{351B27D0-BA0E-45D2-965C-593952A72C3A}">
      <dsp:nvSpPr>
        <dsp:cNvPr id="0" name=""/>
        <dsp:cNvSpPr/>
      </dsp:nvSpPr>
      <dsp:spPr>
        <a:xfrm>
          <a:off x="1320165" y="2564891"/>
          <a:ext cx="1863318" cy="12070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-8543491"/>
              <a:satOff val="24962"/>
              <a:lumOff val="-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State-wise Time-series &amp; authentic </a:t>
          </a:r>
          <a:endParaRPr lang="en-IN" sz="1500" kern="1200" dirty="0"/>
        </a:p>
      </dsp:txBody>
      <dsp:txXfrm>
        <a:off x="1346679" y="2893157"/>
        <a:ext cx="1251295" cy="852228"/>
      </dsp:txXfrm>
    </dsp:sp>
    <dsp:sp modelId="{524F3E07-B0C2-47E0-BF18-E12406F55650}">
      <dsp:nvSpPr>
        <dsp:cNvPr id="0" name=""/>
        <dsp:cNvSpPr/>
      </dsp:nvSpPr>
      <dsp:spPr>
        <a:xfrm>
          <a:off x="4360316" y="0"/>
          <a:ext cx="1863318" cy="12070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-2847830"/>
              <a:satOff val="8321"/>
              <a:lumOff val="-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500" kern="1200" dirty="0"/>
            <a:t>Citizen centric &amp; result driven</a:t>
          </a:r>
        </a:p>
      </dsp:txBody>
      <dsp:txXfrm>
        <a:off x="4945825" y="26514"/>
        <a:ext cx="1251295" cy="852228"/>
      </dsp:txXfrm>
    </dsp:sp>
    <dsp:sp modelId="{5BEA93C9-20C2-44F0-A1FF-84B3098D082F}">
      <dsp:nvSpPr>
        <dsp:cNvPr id="0" name=""/>
        <dsp:cNvSpPr/>
      </dsp:nvSpPr>
      <dsp:spPr>
        <a:xfrm>
          <a:off x="1320165" y="0"/>
          <a:ext cx="1863318" cy="12070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500" kern="1200" dirty="0"/>
            <a:t>Easy to understand &amp; calculate</a:t>
          </a:r>
        </a:p>
      </dsp:txBody>
      <dsp:txXfrm>
        <a:off x="1346679" y="26514"/>
        <a:ext cx="1251295" cy="852228"/>
      </dsp:txXfrm>
    </dsp:sp>
    <dsp:sp modelId="{5D1950C2-418B-4D0F-B73B-711CC00862F6}">
      <dsp:nvSpPr>
        <dsp:cNvPr id="0" name=""/>
        <dsp:cNvSpPr/>
      </dsp:nvSpPr>
      <dsp:spPr>
        <a:xfrm>
          <a:off x="2100948" y="214998"/>
          <a:ext cx="1633232" cy="1633232"/>
        </a:xfrm>
        <a:prstGeom prst="pieWedge">
          <a:avLst/>
        </a:prstGeom>
        <a:solidFill>
          <a:schemeClr val="accent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b="1" kern="1200" dirty="0"/>
            <a:t>Simple &amp; Measurable</a:t>
          </a:r>
        </a:p>
      </dsp:txBody>
      <dsp:txXfrm>
        <a:off x="2579311" y="693361"/>
        <a:ext cx="1154869" cy="1154869"/>
      </dsp:txXfrm>
    </dsp:sp>
    <dsp:sp modelId="{AE93E749-EF51-457A-88B5-5AB1E1432FEE}">
      <dsp:nvSpPr>
        <dsp:cNvPr id="0" name=""/>
        <dsp:cNvSpPr/>
      </dsp:nvSpPr>
      <dsp:spPr>
        <a:xfrm rot="5400000">
          <a:off x="3809619" y="214998"/>
          <a:ext cx="1633232" cy="1633232"/>
        </a:xfrm>
        <a:prstGeom prst="pieWedge">
          <a:avLst/>
        </a:prstGeom>
        <a:solidFill>
          <a:srgbClr val="73C3A8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b="1" kern="1200" dirty="0"/>
            <a:t>Output &amp; Outcome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400" b="1" kern="1200" dirty="0"/>
        </a:p>
      </dsp:txBody>
      <dsp:txXfrm rot="-5400000">
        <a:off x="3809619" y="693361"/>
        <a:ext cx="1154869" cy="1154869"/>
      </dsp:txXfrm>
    </dsp:sp>
    <dsp:sp modelId="{4F2ACACD-9D79-4D25-822C-DE20E2E6EDC8}">
      <dsp:nvSpPr>
        <dsp:cNvPr id="0" name=""/>
        <dsp:cNvSpPr/>
      </dsp:nvSpPr>
      <dsp:spPr>
        <a:xfrm rot="10800000">
          <a:off x="3809619" y="1923669"/>
          <a:ext cx="1633232" cy="1633232"/>
        </a:xfrm>
        <a:prstGeom prst="pieWedge">
          <a:avLst/>
        </a:prstGeom>
        <a:solidFill>
          <a:srgbClr val="79CC6E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b="1" kern="1200" dirty="0"/>
            <a:t>Applicability Across the States</a:t>
          </a:r>
        </a:p>
      </dsp:txBody>
      <dsp:txXfrm rot="10800000">
        <a:off x="3809619" y="1923669"/>
        <a:ext cx="1154869" cy="1154869"/>
      </dsp:txXfrm>
    </dsp:sp>
    <dsp:sp modelId="{D403D7D5-6B76-4B9A-B6C7-6AB17F516BE8}">
      <dsp:nvSpPr>
        <dsp:cNvPr id="0" name=""/>
        <dsp:cNvSpPr/>
      </dsp:nvSpPr>
      <dsp:spPr>
        <a:xfrm rot="16200000">
          <a:off x="2100948" y="1923669"/>
          <a:ext cx="1633232" cy="1633232"/>
        </a:xfrm>
        <a:prstGeom prst="pieWedge">
          <a:avLst/>
        </a:prstGeom>
        <a:solidFill>
          <a:srgbClr val="BDCA4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200" b="1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200" b="1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b="1" kern="1200" dirty="0"/>
            <a:t>Availability of Database</a:t>
          </a:r>
        </a:p>
      </dsp:txBody>
      <dsp:txXfrm rot="5400000">
        <a:off x="2579311" y="1923669"/>
        <a:ext cx="1154869" cy="1154869"/>
      </dsp:txXfrm>
    </dsp:sp>
    <dsp:sp modelId="{EE450A7D-A182-4ECF-90D1-87370DF1EEA9}">
      <dsp:nvSpPr>
        <dsp:cNvPr id="0" name=""/>
        <dsp:cNvSpPr/>
      </dsp:nvSpPr>
      <dsp:spPr>
        <a:xfrm>
          <a:off x="3489950" y="1546479"/>
          <a:ext cx="563899" cy="490347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EA0A4B-F6C5-451C-B82C-AD6598BAE7B0}">
      <dsp:nvSpPr>
        <dsp:cNvPr id="0" name=""/>
        <dsp:cNvSpPr/>
      </dsp:nvSpPr>
      <dsp:spPr>
        <a:xfrm rot="10800000">
          <a:off x="3489950" y="1735074"/>
          <a:ext cx="563899" cy="490347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0EC3B1-1011-4913-8027-064D1756D512}" type="datetimeFigureOut">
              <a:rPr lang="en-US" smtClean="0"/>
              <a:pPr/>
              <a:t>12/24/2019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1BEACD-EAA3-4B01-BF87-14B3D0F7CD5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47306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1BEACD-EAA3-4B01-BF87-14B3D0F7CD59}" type="slidenum">
              <a:rPr lang="en-IN" smtClean="0"/>
              <a:pPr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9082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2914650"/>
            <a:ext cx="6858000" cy="74295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3843338"/>
            <a:ext cx="6858000" cy="40005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4766310"/>
            <a:ext cx="2286000" cy="274320"/>
          </a:xfrm>
        </p:spPr>
        <p:txBody>
          <a:bodyPr/>
          <a:lstStyle>
            <a:lvl1pPr>
              <a:defRPr sz="1400"/>
            </a:lvl1pPr>
          </a:lstStyle>
          <a:p>
            <a:fld id="{3001BD09-8ACE-4C0E-957F-171EE7D05517}" type="datetime1">
              <a:rPr lang="en-US" smtClean="0"/>
              <a:t>12/24/2019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4766310"/>
            <a:ext cx="3474720" cy="27432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4766310"/>
            <a:ext cx="1219200" cy="27432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2736056"/>
            <a:ext cx="7315200" cy="96012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3786188"/>
            <a:ext cx="7315200" cy="51435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2736056"/>
            <a:ext cx="228600" cy="96012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3786188"/>
            <a:ext cx="228600" cy="51435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0E90-5177-4DF1-BA16-569FC8652BC4}" type="datetime1">
              <a:rPr lang="en-US" smtClean="0"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18344-B018-4F7D-8CBD-23F8EFF9E057}" type="datetime1">
              <a:rPr lang="en-US" smtClean="0"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42959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4361127" y="2401464"/>
            <a:ext cx="438912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C41F8-3818-4D93-A725-3A0303389BBC}" type="datetime1">
              <a:rPr lang="en-US" smtClean="0"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370332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28850"/>
            <a:ext cx="6858000" cy="8001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3200400"/>
            <a:ext cx="6781800" cy="85725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4766310"/>
            <a:ext cx="2286000" cy="274320"/>
          </a:xfrm>
        </p:spPr>
        <p:txBody>
          <a:bodyPr/>
          <a:lstStyle/>
          <a:p>
            <a:fld id="{467252CB-EA3D-4DFE-8A7D-D15713081096}" type="datetime1">
              <a:rPr lang="en-US" smtClean="0"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4766310"/>
            <a:ext cx="3474720" cy="27432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4766310"/>
            <a:ext cx="1520952" cy="27432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114550"/>
            <a:ext cx="7315200" cy="96012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114550"/>
            <a:ext cx="228600" cy="96012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6858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0BE3B-97AB-431F-A004-ABB67662CD8D}" type="datetime1">
              <a:rPr lang="en-US" smtClean="0"/>
              <a:t>12/24/2019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4041648" cy="370332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912114"/>
            <a:ext cx="4041648" cy="370332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6858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64406"/>
            <a:ext cx="4040188" cy="51435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3" y="971550"/>
            <a:ext cx="4041775" cy="51435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F5F3-1E31-4216-B700-73B5E5B821CE}" type="datetime1">
              <a:rPr lang="en-US" smtClean="0"/>
              <a:t>12/24/2019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1600200"/>
            <a:ext cx="4038600" cy="302895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1600200"/>
            <a:ext cx="4038600" cy="302895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6858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BE388-7AA0-45FB-8ED4-66DD1D6F3A93}" type="datetime1">
              <a:rPr lang="en-US" smtClean="0"/>
              <a:t>12/24/2019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42959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CA416-0484-4510-9F45-19EA8B88E7EF}" type="datetime1">
              <a:rPr lang="en-US" smtClean="0"/>
              <a:t>12/24/2019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42959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228600"/>
            <a:ext cx="2514600" cy="62865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914402"/>
            <a:ext cx="2514600" cy="3632597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31A9B-A696-4C1D-ABAD-8647F25E910A}" type="datetime1">
              <a:rPr lang="en-US" smtClean="0"/>
              <a:t>12/24/2019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915025" y="2493169"/>
            <a:ext cx="452628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42959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5715000" cy="428625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642"/>
            <a:ext cx="8229600" cy="506016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428750"/>
            <a:ext cx="8229600" cy="3202686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914400"/>
            <a:ext cx="8229600" cy="40005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379B7-7694-49DF-9250-07C60B427B06}" type="datetime1">
              <a:rPr lang="en-US" smtClean="0"/>
              <a:t>12/24/2019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42959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375642"/>
            <a:ext cx="182880" cy="51435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74295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8229600" cy="368274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4767263"/>
            <a:ext cx="2289048" cy="27432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566A5E6-F0A0-469A-821E-EB0FB52A199B}" type="datetime1">
              <a:rPr lang="en-US" smtClean="0"/>
              <a:t>12/24/2019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4767263"/>
            <a:ext cx="3505200" cy="27432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4767263"/>
            <a:ext cx="1981200" cy="27432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85725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42959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ational Consultation Meeting_13x10.jpg">
            <a:extLst>
              <a:ext uri="{FF2B5EF4-FFF2-40B4-BE49-F238E27FC236}">
                <a16:creationId xmlns:a16="http://schemas.microsoft.com/office/drawing/2014/main" id="{6FF74FFC-B8C8-443B-8BF8-F5C90C635C2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4600" y="26032"/>
            <a:ext cx="2819400" cy="5902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488CD1-7070-456B-8788-606F2A7F52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328" y="867207"/>
            <a:ext cx="5411343" cy="38036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77177F-EABF-4E40-942A-421176ED8E7A}"/>
              </a:ext>
            </a:extLst>
          </p:cNvPr>
          <p:cNvSpPr txBox="1"/>
          <p:nvPr/>
        </p:nvSpPr>
        <p:spPr>
          <a:xfrm>
            <a:off x="2286000" y="4723955"/>
            <a:ext cx="46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/>
              <a:t> Good Governance Day – 25 December 2019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B9DBA7-73F7-4554-A14B-CF2B8944FC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43" t="12963" r="60864" b="75185"/>
          <a:stretch/>
        </p:blipFill>
        <p:spPr>
          <a:xfrm>
            <a:off x="4863" y="5270"/>
            <a:ext cx="3336516" cy="80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835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Agriculture &amp; Allied Sector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24EE43-10CA-4994-88C8-3EEC5C53EB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288849"/>
            <a:ext cx="8991600" cy="874106"/>
          </a:xfrm>
          <a:prstGeom prst="rect">
            <a:avLst/>
          </a:prstGeom>
        </p:spPr>
      </p:pic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C7D78136-BB24-45FC-BDA5-959BF73F8D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0238584"/>
              </p:ext>
            </p:extLst>
          </p:nvPr>
        </p:nvGraphicFramePr>
        <p:xfrm>
          <a:off x="949485" y="971550"/>
          <a:ext cx="7245030" cy="3217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681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8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756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IN" sz="1600" u="none" strike="noStrike" dirty="0"/>
                        <a:t>#</a:t>
                      </a:r>
                      <a:endParaRPr lang="en-IN" sz="16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IN" sz="1600" u="none" strike="noStrike" dirty="0"/>
                        <a:t>Indicators</a:t>
                      </a:r>
                      <a:endParaRPr lang="en-IN" sz="16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810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latin typeface="+mn-lt"/>
                          <a:ea typeface="Calibri"/>
                          <a:cs typeface="Times New Roman"/>
                        </a:rPr>
                        <a:t>Weightage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338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IN" sz="16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Growth Rate of Agriculture and Allied Sector</a:t>
                      </a:r>
                      <a:endParaRPr lang="en-IN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latin typeface="+mn-lt"/>
                          <a:ea typeface="Calibri"/>
                          <a:cs typeface="Times New Roman"/>
                        </a:rPr>
                        <a:t>0.4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338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IN" sz="16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Growth Rate of Food Grains Production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latin typeface="+mn-lt"/>
                          <a:ea typeface="Calibri"/>
                          <a:cs typeface="Times New Roman"/>
                        </a:rPr>
                        <a:t>0.1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338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IN" sz="16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Growth Rate of Horticulture Produce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latin typeface="+mn-lt"/>
                          <a:ea typeface="Calibri"/>
                          <a:cs typeface="Times New Roman"/>
                        </a:rPr>
                        <a:t>0.1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338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IN" sz="16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Growth Rate of Milk Production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latin typeface="+mn-lt"/>
                          <a:ea typeface="Calibri"/>
                          <a:cs typeface="Times New Roman"/>
                        </a:rPr>
                        <a:t>0.1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8338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IN" sz="16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Growth Rate of Meat Production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latin typeface="+mn-lt"/>
                          <a:ea typeface="Calibri"/>
                          <a:cs typeface="Times New Roman"/>
                        </a:rPr>
                        <a:t>0.1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8338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IN" sz="16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Crop Insurance</a:t>
                      </a:r>
                      <a:endParaRPr lang="en-IN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latin typeface="+mn-lt"/>
                          <a:ea typeface="Calibri"/>
                          <a:cs typeface="Times New Roman"/>
                        </a:rPr>
                        <a:t>0.2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0177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2B683-40AF-4D49-AF32-F5C45E035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Agriculture &amp; Allied Ranking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7596DB-7D21-4267-B006-B18FE7B4B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A95DA533-E834-4389-A92E-03E28B12CF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969018"/>
              </p:ext>
            </p:extLst>
          </p:nvPr>
        </p:nvGraphicFramePr>
        <p:xfrm>
          <a:off x="457200" y="914400"/>
          <a:ext cx="8229599" cy="4127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8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2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439655808"/>
                    </a:ext>
                  </a:extLst>
                </a:gridCol>
                <a:gridCol w="1624112">
                  <a:extLst>
                    <a:ext uri="{9D8B030D-6E8A-4147-A177-3AD203B41FA5}">
                      <a16:colId xmlns:a16="http://schemas.microsoft.com/office/drawing/2014/main" val="3082063882"/>
                    </a:ext>
                  </a:extLst>
                </a:gridCol>
                <a:gridCol w="966688">
                  <a:extLst>
                    <a:ext uri="{9D8B030D-6E8A-4147-A177-3AD203B41FA5}">
                      <a16:colId xmlns:a16="http://schemas.microsoft.com/office/drawing/2014/main" val="379211237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064051005"/>
                    </a:ext>
                  </a:extLst>
                </a:gridCol>
                <a:gridCol w="1066799">
                  <a:extLst>
                    <a:ext uri="{9D8B030D-6E8A-4147-A177-3AD203B41FA5}">
                      <a16:colId xmlns:a16="http://schemas.microsoft.com/office/drawing/2014/main" val="1354252168"/>
                    </a:ext>
                  </a:extLst>
                </a:gridCol>
              </a:tblGrid>
              <a:tr h="356398"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latin typeface="+mn-lt"/>
                        </a:rPr>
                        <a:t>#</a:t>
                      </a:r>
                    </a:p>
                  </a:txBody>
                  <a:tcPr marL="72000" marR="7200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latin typeface="+mn-lt"/>
                        </a:rPr>
                        <a:t>Big States</a:t>
                      </a:r>
                    </a:p>
                  </a:txBody>
                  <a:tcPr marL="72000" marR="7200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latin typeface="+mn-lt"/>
                        </a:rPr>
                        <a:t>Score</a:t>
                      </a:r>
                    </a:p>
                  </a:txBody>
                  <a:tcPr marL="72000" marR="7200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latin typeface="+mn-lt"/>
                        </a:rPr>
                        <a:t>NE &amp; Hill</a:t>
                      </a:r>
                    </a:p>
                  </a:txBody>
                  <a:tcPr marL="72000" marR="7200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>
                          <a:latin typeface="+mn-lt"/>
                        </a:rPr>
                        <a:t>Score</a:t>
                      </a:r>
                    </a:p>
                  </a:txBody>
                  <a:tcPr marL="72000" marR="7200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latin typeface="+mn-lt"/>
                        </a:rPr>
                        <a:t>UTs</a:t>
                      </a:r>
                    </a:p>
                  </a:txBody>
                  <a:tcPr marL="72000" marR="7200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>
                          <a:latin typeface="+mn-lt"/>
                        </a:rPr>
                        <a:t>Score</a:t>
                      </a:r>
                    </a:p>
                  </a:txBody>
                  <a:tcPr marL="72000" marR="72000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Madhya Pradesh</a:t>
                      </a:r>
                    </a:p>
                  </a:txBody>
                  <a:tcPr marL="72000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0.73</a:t>
                      </a:r>
                    </a:p>
                  </a:txBody>
                  <a:tcPr marL="72000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Mizoram</a:t>
                      </a:r>
                    </a:p>
                  </a:txBody>
                  <a:tcPr marL="72000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0.66</a:t>
                      </a:r>
                    </a:p>
                  </a:txBody>
                  <a:tcPr marL="72000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Daman &amp; Diu</a:t>
                      </a:r>
                    </a:p>
                  </a:txBody>
                  <a:tcPr marL="72000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0.51</a:t>
                      </a:r>
                    </a:p>
                  </a:txBody>
                  <a:tcPr marL="72000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Rajasthan</a:t>
                      </a:r>
                    </a:p>
                  </a:txBody>
                  <a:tcPr marL="72000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0.60</a:t>
                      </a:r>
                    </a:p>
                  </a:txBody>
                  <a:tcPr marL="72000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Himachal Pradesh</a:t>
                      </a:r>
                    </a:p>
                  </a:txBody>
                  <a:tcPr marL="72000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0.47</a:t>
                      </a:r>
                    </a:p>
                  </a:txBody>
                  <a:tcPr marL="72000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Pondicherry</a:t>
                      </a:r>
                    </a:p>
                  </a:txBody>
                  <a:tcPr marL="72000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0.45</a:t>
                      </a:r>
                    </a:p>
                  </a:txBody>
                  <a:tcPr marL="72000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Chhattisgarh</a:t>
                      </a:r>
                    </a:p>
                  </a:txBody>
                  <a:tcPr marL="72000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0.58</a:t>
                      </a:r>
                    </a:p>
                  </a:txBody>
                  <a:tcPr marL="72000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Tripura</a:t>
                      </a:r>
                    </a:p>
                  </a:txBody>
                  <a:tcPr marL="72000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0.44</a:t>
                      </a:r>
                    </a:p>
                  </a:txBody>
                  <a:tcPr marL="72000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A&amp;N Islands</a:t>
                      </a:r>
                    </a:p>
                  </a:txBody>
                  <a:tcPr marL="72000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0.38</a:t>
                      </a:r>
                    </a:p>
                  </a:txBody>
                  <a:tcPr marL="72000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Bihar</a:t>
                      </a:r>
                    </a:p>
                  </a:txBody>
                  <a:tcPr marL="72000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0.50</a:t>
                      </a:r>
                    </a:p>
                  </a:txBody>
                  <a:tcPr marL="72000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 &amp; K</a:t>
                      </a:r>
                    </a:p>
                  </a:txBody>
                  <a:tcPr marL="72000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0.44</a:t>
                      </a:r>
                    </a:p>
                  </a:txBody>
                  <a:tcPr marL="72000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Chandigarh</a:t>
                      </a:r>
                    </a:p>
                  </a:txBody>
                  <a:tcPr marL="72000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0.32</a:t>
                      </a:r>
                    </a:p>
                  </a:txBody>
                  <a:tcPr marL="72000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Haryana</a:t>
                      </a:r>
                    </a:p>
                  </a:txBody>
                  <a:tcPr marL="72000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0.48</a:t>
                      </a:r>
                    </a:p>
                  </a:txBody>
                  <a:tcPr marL="72000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Meghalaya</a:t>
                      </a:r>
                    </a:p>
                  </a:txBody>
                  <a:tcPr marL="72000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0.43</a:t>
                      </a:r>
                    </a:p>
                  </a:txBody>
                  <a:tcPr marL="72000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Lakshadweep</a:t>
                      </a:r>
                    </a:p>
                  </a:txBody>
                  <a:tcPr marL="72000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0.25</a:t>
                      </a:r>
                    </a:p>
                  </a:txBody>
                  <a:tcPr marL="72000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Andhra Pradesh</a:t>
                      </a:r>
                    </a:p>
                  </a:txBody>
                  <a:tcPr marL="72000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0.48</a:t>
                      </a:r>
                    </a:p>
                  </a:txBody>
                  <a:tcPr marL="72000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Assam</a:t>
                      </a:r>
                    </a:p>
                  </a:txBody>
                  <a:tcPr marL="72000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0.41</a:t>
                      </a:r>
                    </a:p>
                  </a:txBody>
                  <a:tcPr marL="72000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D&amp;N Haveli</a:t>
                      </a:r>
                    </a:p>
                  </a:txBody>
                  <a:tcPr marL="72000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0.23</a:t>
                      </a:r>
                    </a:p>
                  </a:txBody>
                  <a:tcPr marL="72000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Uttar Pradesh</a:t>
                      </a:r>
                    </a:p>
                  </a:txBody>
                  <a:tcPr marL="72000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0.45</a:t>
                      </a:r>
                    </a:p>
                  </a:txBody>
                  <a:tcPr marL="72000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Uttarakhand</a:t>
                      </a:r>
                    </a:p>
                  </a:txBody>
                  <a:tcPr marL="72000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0.38</a:t>
                      </a:r>
                    </a:p>
                  </a:txBody>
                  <a:tcPr marL="72000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Delhi</a:t>
                      </a:r>
                    </a:p>
                  </a:txBody>
                  <a:tcPr marL="72000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0.17</a:t>
                      </a:r>
                    </a:p>
                  </a:txBody>
                  <a:tcPr marL="72000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West Bengal</a:t>
                      </a:r>
                    </a:p>
                  </a:txBody>
                  <a:tcPr marL="72000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0.45</a:t>
                      </a:r>
                    </a:p>
                  </a:txBody>
                  <a:tcPr marL="72000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Sikkim</a:t>
                      </a:r>
                    </a:p>
                  </a:txBody>
                  <a:tcPr marL="72000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0.33</a:t>
                      </a:r>
                    </a:p>
                  </a:txBody>
                  <a:tcPr marL="72000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Tamil Nadu</a:t>
                      </a:r>
                    </a:p>
                  </a:txBody>
                  <a:tcPr marL="72000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0.45</a:t>
                      </a:r>
                    </a:p>
                  </a:txBody>
                  <a:tcPr marL="72000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Arunachal Pradesh</a:t>
                      </a:r>
                    </a:p>
                  </a:txBody>
                  <a:tcPr marL="72000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0.30</a:t>
                      </a:r>
                    </a:p>
                  </a:txBody>
                  <a:tcPr marL="72000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Orissa</a:t>
                      </a:r>
                    </a:p>
                  </a:txBody>
                  <a:tcPr marL="72000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0.44</a:t>
                      </a:r>
                    </a:p>
                  </a:txBody>
                  <a:tcPr marL="72000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Manipur</a:t>
                      </a:r>
                    </a:p>
                  </a:txBody>
                  <a:tcPr marL="72000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0.29</a:t>
                      </a:r>
                    </a:p>
                  </a:txBody>
                  <a:tcPr marL="72000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Gujarat</a:t>
                      </a:r>
                    </a:p>
                  </a:txBody>
                  <a:tcPr marL="72000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0.44</a:t>
                      </a:r>
                    </a:p>
                  </a:txBody>
                  <a:tcPr marL="72000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Nagaland</a:t>
                      </a:r>
                    </a:p>
                  </a:txBody>
                  <a:tcPr marL="72000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0.29</a:t>
                      </a:r>
                    </a:p>
                  </a:txBody>
                  <a:tcPr marL="72000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Karnataka</a:t>
                      </a:r>
                    </a:p>
                  </a:txBody>
                  <a:tcPr marL="72000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0.43</a:t>
                      </a:r>
                    </a:p>
                  </a:txBody>
                  <a:tcPr marL="72000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Maharashtra</a:t>
                      </a:r>
                    </a:p>
                  </a:txBody>
                  <a:tcPr marL="72000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0.42</a:t>
                      </a:r>
                    </a:p>
                  </a:txBody>
                  <a:tcPr marL="72000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Jharkhand</a:t>
                      </a:r>
                    </a:p>
                  </a:txBody>
                  <a:tcPr marL="72000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0.41</a:t>
                      </a:r>
                    </a:p>
                  </a:txBody>
                  <a:tcPr marL="72000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Punjab</a:t>
                      </a:r>
                    </a:p>
                  </a:txBody>
                  <a:tcPr marL="72000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0.35</a:t>
                      </a:r>
                    </a:p>
                  </a:txBody>
                  <a:tcPr marL="72000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Kerala</a:t>
                      </a:r>
                    </a:p>
                  </a:txBody>
                  <a:tcPr marL="72000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0.30</a:t>
                      </a:r>
                    </a:p>
                  </a:txBody>
                  <a:tcPr marL="72000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Telangana</a:t>
                      </a:r>
                    </a:p>
                  </a:txBody>
                  <a:tcPr marL="72000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0.29</a:t>
                      </a:r>
                    </a:p>
                  </a:txBody>
                  <a:tcPr marL="72000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Goa</a:t>
                      </a:r>
                    </a:p>
                  </a:txBody>
                  <a:tcPr marL="72000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0.29</a:t>
                      </a:r>
                    </a:p>
                  </a:txBody>
                  <a:tcPr marL="72000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7122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Commerce and Industries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77E48ED1-82D2-484C-9AED-330F20E42E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5248571"/>
              </p:ext>
            </p:extLst>
          </p:nvPr>
        </p:nvGraphicFramePr>
        <p:xfrm>
          <a:off x="685799" y="1112222"/>
          <a:ext cx="7772402" cy="2297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1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4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IN" sz="1600" u="none" strike="noStrike" dirty="0"/>
                        <a:t>#</a:t>
                      </a:r>
                      <a:endParaRPr lang="en-IN" sz="16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IN" sz="1600" u="none" strike="noStrike" dirty="0"/>
                        <a:t>Indicators</a:t>
                      </a:r>
                      <a:endParaRPr lang="en-IN" sz="16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810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latin typeface="+mn-lt"/>
                          <a:ea typeface="Calibri"/>
                          <a:cs typeface="Times New Roman"/>
                        </a:rPr>
                        <a:t>Weightage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0195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IN" sz="16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Ease-of-Doing-Business (</a:t>
                      </a:r>
                      <a:r>
                        <a:rPr lang="en-IN" sz="1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EoDB</a:t>
                      </a:r>
                      <a:r>
                        <a:rPr lang="en-IN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IN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latin typeface="+mn-lt"/>
                          <a:ea typeface="Calibri"/>
                          <a:cs typeface="Times New Roman"/>
                        </a:rPr>
                        <a:t>0.9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IN" sz="16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Growth Rate of Industries</a:t>
                      </a:r>
                      <a:endParaRPr lang="en-IN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latin typeface="+mn-lt"/>
                          <a:ea typeface="Calibri"/>
                          <a:cs typeface="Times New Roman"/>
                        </a:rPr>
                        <a:t>0.05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IN" sz="16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Micro, Small and Medium Enterprises (MSME) Establishments</a:t>
                      </a:r>
                      <a:endParaRPr lang="en-IN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latin typeface="+mn-lt"/>
                          <a:ea typeface="Calibri"/>
                          <a:cs typeface="Times New Roman"/>
                        </a:rPr>
                        <a:t>0.05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707F09C2-88ED-4C4A-8578-D87F98E4B8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288849"/>
            <a:ext cx="8991600" cy="87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794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2B683-40AF-4D49-AF32-F5C45E035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dirty="0"/>
              <a:t>Commerce &amp; Industries Ranking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7596DB-7D21-4267-B006-B18FE7B4B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A95DA533-E834-4389-A92E-03E28B12CF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3295866"/>
              </p:ext>
            </p:extLst>
          </p:nvPr>
        </p:nvGraphicFramePr>
        <p:xfrm>
          <a:off x="457200" y="914400"/>
          <a:ext cx="8229599" cy="4127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8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2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439655808"/>
                    </a:ext>
                  </a:extLst>
                </a:gridCol>
                <a:gridCol w="1624112">
                  <a:extLst>
                    <a:ext uri="{9D8B030D-6E8A-4147-A177-3AD203B41FA5}">
                      <a16:colId xmlns:a16="http://schemas.microsoft.com/office/drawing/2014/main" val="3082063882"/>
                    </a:ext>
                  </a:extLst>
                </a:gridCol>
                <a:gridCol w="966688">
                  <a:extLst>
                    <a:ext uri="{9D8B030D-6E8A-4147-A177-3AD203B41FA5}">
                      <a16:colId xmlns:a16="http://schemas.microsoft.com/office/drawing/2014/main" val="379211237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064051005"/>
                    </a:ext>
                  </a:extLst>
                </a:gridCol>
                <a:gridCol w="1066799">
                  <a:extLst>
                    <a:ext uri="{9D8B030D-6E8A-4147-A177-3AD203B41FA5}">
                      <a16:colId xmlns:a16="http://schemas.microsoft.com/office/drawing/2014/main" val="1354252168"/>
                    </a:ext>
                  </a:extLst>
                </a:gridCol>
              </a:tblGrid>
              <a:tr h="356398"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latin typeface="+mn-lt"/>
                        </a:rPr>
                        <a:t>#</a:t>
                      </a:r>
                    </a:p>
                  </a:txBody>
                  <a:tcPr marL="72000" marR="7200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latin typeface="+mn-lt"/>
                        </a:rPr>
                        <a:t>Big States</a:t>
                      </a:r>
                    </a:p>
                  </a:txBody>
                  <a:tcPr marL="72000" marR="7200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latin typeface="+mn-lt"/>
                        </a:rPr>
                        <a:t>Score</a:t>
                      </a:r>
                    </a:p>
                  </a:txBody>
                  <a:tcPr marL="72000" marR="7200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latin typeface="+mn-lt"/>
                        </a:rPr>
                        <a:t>NE &amp; Hill</a:t>
                      </a:r>
                    </a:p>
                  </a:txBody>
                  <a:tcPr marL="72000" marR="7200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>
                          <a:latin typeface="+mn-lt"/>
                        </a:rPr>
                        <a:t>Score</a:t>
                      </a:r>
                    </a:p>
                  </a:txBody>
                  <a:tcPr marL="72000" marR="7200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latin typeface="+mn-lt"/>
                        </a:rPr>
                        <a:t>UTs</a:t>
                      </a:r>
                    </a:p>
                  </a:txBody>
                  <a:tcPr marL="72000" marR="7200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>
                          <a:latin typeface="+mn-lt"/>
                        </a:rPr>
                        <a:t>Score</a:t>
                      </a:r>
                    </a:p>
                  </a:txBody>
                  <a:tcPr marL="72000" marR="72000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Jharkhand</a:t>
                      </a:r>
                    </a:p>
                  </a:txBody>
                  <a:tcPr marL="72000" marR="6350" marT="635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0.94</a:t>
                      </a:r>
                    </a:p>
                  </a:txBody>
                  <a:tcPr marL="72000" marR="6350" marT="635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Uttarakhand</a:t>
                      </a:r>
                    </a:p>
                  </a:txBody>
                  <a:tcPr marL="72000" marR="6350" marT="635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0.91</a:t>
                      </a:r>
                    </a:p>
                  </a:txBody>
                  <a:tcPr marL="72000" marR="6350" marT="635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Delhi</a:t>
                      </a:r>
                    </a:p>
                  </a:txBody>
                  <a:tcPr marL="7200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0.33</a:t>
                      </a:r>
                    </a:p>
                  </a:txBody>
                  <a:tcPr marL="7200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Andhra Pradesh</a:t>
                      </a:r>
                    </a:p>
                  </a:txBody>
                  <a:tcPr marL="72000" marR="6350" marT="635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0.94</a:t>
                      </a:r>
                    </a:p>
                  </a:txBody>
                  <a:tcPr marL="72000" marR="6350" marT="635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Himachal Pradesh</a:t>
                      </a:r>
                    </a:p>
                  </a:txBody>
                  <a:tcPr marL="72000" marR="6350" marT="635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0.83</a:t>
                      </a:r>
                    </a:p>
                  </a:txBody>
                  <a:tcPr marL="72000" marR="6350" marT="635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Daman &amp; Diu</a:t>
                      </a:r>
                    </a:p>
                  </a:txBody>
                  <a:tcPr marL="7200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0.30</a:t>
                      </a:r>
                    </a:p>
                  </a:txBody>
                  <a:tcPr marL="7200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Telangana</a:t>
                      </a:r>
                    </a:p>
                  </a:txBody>
                  <a:tcPr marL="72000" marR="6350" marT="635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0.93</a:t>
                      </a:r>
                    </a:p>
                  </a:txBody>
                  <a:tcPr marL="72000" marR="6350" marT="635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Assam</a:t>
                      </a:r>
                    </a:p>
                  </a:txBody>
                  <a:tcPr marL="72000" marR="6350" marT="635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0.83</a:t>
                      </a:r>
                    </a:p>
                  </a:txBody>
                  <a:tcPr marL="72000" marR="6350" marT="635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D&amp;N Haveli</a:t>
                      </a:r>
                    </a:p>
                  </a:txBody>
                  <a:tcPr marL="7200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0.22</a:t>
                      </a:r>
                    </a:p>
                  </a:txBody>
                  <a:tcPr marL="7200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Chhattisgarh</a:t>
                      </a:r>
                    </a:p>
                  </a:txBody>
                  <a:tcPr marL="72000" marR="6350" marT="635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0.93</a:t>
                      </a:r>
                    </a:p>
                  </a:txBody>
                  <a:tcPr marL="72000" marR="6350" marT="635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 &amp; K</a:t>
                      </a:r>
                    </a:p>
                  </a:txBody>
                  <a:tcPr marL="72000" marR="6350" marT="635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0.34</a:t>
                      </a:r>
                    </a:p>
                  </a:txBody>
                  <a:tcPr marL="72000" marR="6350" marT="635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Pondicherry</a:t>
                      </a:r>
                    </a:p>
                  </a:txBody>
                  <a:tcPr marL="7200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0.20</a:t>
                      </a:r>
                    </a:p>
                  </a:txBody>
                  <a:tcPr marL="7200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Gujarat</a:t>
                      </a:r>
                    </a:p>
                  </a:txBody>
                  <a:tcPr marL="72000" marR="6350" marT="635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0.92</a:t>
                      </a:r>
                    </a:p>
                  </a:txBody>
                  <a:tcPr marL="72000" marR="6350" marT="635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Tripura</a:t>
                      </a:r>
                    </a:p>
                  </a:txBody>
                  <a:tcPr marL="72000" marR="6350" marT="635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0.28</a:t>
                      </a:r>
                    </a:p>
                  </a:txBody>
                  <a:tcPr marL="72000" marR="6350" marT="635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Chandigarh</a:t>
                      </a:r>
                    </a:p>
                  </a:txBody>
                  <a:tcPr marL="7200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0.12</a:t>
                      </a:r>
                    </a:p>
                  </a:txBody>
                  <a:tcPr marL="7200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Haryana</a:t>
                      </a:r>
                    </a:p>
                  </a:txBody>
                  <a:tcPr marL="72000" marR="6350" marT="635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0.92</a:t>
                      </a:r>
                    </a:p>
                  </a:txBody>
                  <a:tcPr marL="72000" marR="6350" marT="635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Nagaland</a:t>
                      </a:r>
                    </a:p>
                  </a:txBody>
                  <a:tcPr marL="72000" marR="6350" marT="635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0.19</a:t>
                      </a:r>
                    </a:p>
                  </a:txBody>
                  <a:tcPr marL="72000" marR="6350" marT="635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A&amp;N Islands</a:t>
                      </a:r>
                    </a:p>
                  </a:txBody>
                  <a:tcPr marL="7200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0.04</a:t>
                      </a:r>
                    </a:p>
                  </a:txBody>
                  <a:tcPr marL="7200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West Bengal</a:t>
                      </a:r>
                    </a:p>
                  </a:txBody>
                  <a:tcPr marL="72000" marR="6350" marT="635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0.92</a:t>
                      </a:r>
                    </a:p>
                  </a:txBody>
                  <a:tcPr marL="72000" marR="6350" marT="635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Mizoram</a:t>
                      </a:r>
                    </a:p>
                  </a:txBody>
                  <a:tcPr marL="72000" marR="6350" marT="635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0.06</a:t>
                      </a:r>
                    </a:p>
                  </a:txBody>
                  <a:tcPr marL="72000" marR="6350" marT="635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Lakshadweep</a:t>
                      </a:r>
                    </a:p>
                  </a:txBody>
                  <a:tcPr marL="7200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0.02</a:t>
                      </a:r>
                    </a:p>
                  </a:txBody>
                  <a:tcPr marL="7200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Madhya Pradesh</a:t>
                      </a:r>
                    </a:p>
                  </a:txBody>
                  <a:tcPr marL="72000" marR="6350" marT="635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0.92</a:t>
                      </a:r>
                    </a:p>
                  </a:txBody>
                  <a:tcPr marL="72000" marR="6350" marT="635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Sikkim</a:t>
                      </a:r>
                    </a:p>
                  </a:txBody>
                  <a:tcPr marL="72000" marR="6350" marT="635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0.06</a:t>
                      </a:r>
                    </a:p>
                  </a:txBody>
                  <a:tcPr marL="72000" marR="6350" marT="635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Karnataka</a:t>
                      </a:r>
                    </a:p>
                  </a:txBody>
                  <a:tcPr marL="72000" marR="6350" marT="635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0.91</a:t>
                      </a:r>
                    </a:p>
                  </a:txBody>
                  <a:tcPr marL="72000" marR="6350" marT="635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Arunachal Pradesh</a:t>
                      </a:r>
                    </a:p>
                  </a:txBody>
                  <a:tcPr marL="72000" marR="6350" marT="635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6350" marT="635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Rajasthan</a:t>
                      </a:r>
                    </a:p>
                  </a:txBody>
                  <a:tcPr marL="72000" marR="6350" marT="635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0.90</a:t>
                      </a:r>
                    </a:p>
                  </a:txBody>
                  <a:tcPr marL="72000" marR="6350" marT="635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Meghalaya</a:t>
                      </a:r>
                    </a:p>
                  </a:txBody>
                  <a:tcPr marL="72000" marR="6350" marT="635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0.04</a:t>
                      </a:r>
                    </a:p>
                  </a:txBody>
                  <a:tcPr marL="72000" marR="6350" marT="635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Maharashtra</a:t>
                      </a:r>
                    </a:p>
                  </a:txBody>
                  <a:tcPr marL="72000" marR="6350" marT="635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0.90</a:t>
                      </a:r>
                    </a:p>
                  </a:txBody>
                  <a:tcPr marL="72000" marR="6350" marT="635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Manipur</a:t>
                      </a:r>
                    </a:p>
                  </a:txBody>
                  <a:tcPr marL="72000" marR="6350" marT="635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0.04</a:t>
                      </a:r>
                    </a:p>
                  </a:txBody>
                  <a:tcPr marL="72000" marR="6350" marT="635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Uttar Pradesh</a:t>
                      </a:r>
                    </a:p>
                  </a:txBody>
                  <a:tcPr marL="72000" marR="6350" marT="635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0.89</a:t>
                      </a:r>
                    </a:p>
                  </a:txBody>
                  <a:tcPr marL="72000" marR="6350" marT="635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Orissa</a:t>
                      </a:r>
                    </a:p>
                  </a:txBody>
                  <a:tcPr marL="72000" marR="6350" marT="635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0.87</a:t>
                      </a:r>
                    </a:p>
                  </a:txBody>
                  <a:tcPr marL="72000" marR="6350" marT="635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Tamil Nadu</a:t>
                      </a:r>
                    </a:p>
                  </a:txBody>
                  <a:tcPr marL="72000" marR="6350" marT="635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0.86</a:t>
                      </a:r>
                    </a:p>
                  </a:txBody>
                  <a:tcPr marL="72000" marR="6350" marT="635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Bihar</a:t>
                      </a:r>
                    </a:p>
                  </a:txBody>
                  <a:tcPr marL="72000" marR="6350" marT="635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0.82</a:t>
                      </a:r>
                    </a:p>
                  </a:txBody>
                  <a:tcPr marL="72000" marR="6350" marT="635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Goa</a:t>
                      </a:r>
                    </a:p>
                  </a:txBody>
                  <a:tcPr marL="72000" marR="6350" marT="635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0.54</a:t>
                      </a:r>
                    </a:p>
                  </a:txBody>
                  <a:tcPr marL="72000" marR="6350" marT="635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Punjab</a:t>
                      </a:r>
                    </a:p>
                  </a:txBody>
                  <a:tcPr marL="72000" marR="6350" marT="635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0.51</a:t>
                      </a:r>
                    </a:p>
                  </a:txBody>
                  <a:tcPr marL="72000" marR="6350" marT="635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Kerala</a:t>
                      </a:r>
                    </a:p>
                  </a:txBody>
                  <a:tcPr marL="72000" marR="6350" marT="635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0.43</a:t>
                      </a:r>
                    </a:p>
                  </a:txBody>
                  <a:tcPr marL="72000" marR="6350" marT="635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7497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Human Resource Development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C4282F64-277E-47BF-8347-250A8D3661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0338213"/>
              </p:ext>
            </p:extLst>
          </p:nvPr>
        </p:nvGraphicFramePr>
        <p:xfrm>
          <a:off x="723899" y="1047750"/>
          <a:ext cx="7696202" cy="3119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83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1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40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IN" sz="1400" u="none" strike="noStrike" dirty="0"/>
                        <a:t>#</a:t>
                      </a:r>
                      <a:endParaRPr lang="en-IN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IN" sz="1400" u="none" strike="noStrike" dirty="0"/>
                        <a:t>Indicators</a:t>
                      </a:r>
                      <a:endParaRPr lang="en-IN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810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latin typeface="+mn-lt"/>
                          <a:ea typeface="Calibri"/>
                          <a:cs typeface="Times New Roman"/>
                        </a:rPr>
                        <a:t>Weightage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054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IN" sz="16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kumimoji="0" lang="en-IN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Quality of Education</a:t>
                      </a:r>
                      <a:endParaRPr lang="en-IN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kumimoji="0" lang="en-IN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054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IN" sz="16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Gender Parity Index</a:t>
                      </a:r>
                      <a:endParaRPr lang="en-IN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kumimoji="0" lang="en-IN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9054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IN" sz="16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Retention Rate at Elementary Level (Grade I to VIII)</a:t>
                      </a:r>
                      <a:endParaRPr lang="en-IN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kumimoji="0" lang="en-IN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9054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IN" sz="16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kumimoji="0" lang="en-IN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Enrolment ratio of SC and ST</a:t>
                      </a:r>
                      <a:endParaRPr kumimoji="0" lang="en-IN" sz="16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kumimoji="0" lang="en-IN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9054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IN" sz="16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kumimoji="0" lang="en-IN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Skill trainings imparted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kumimoji="0" lang="en-IN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9054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IN" sz="16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Placement ratio including self-employment*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kumimoji="0" lang="en-IN" sz="16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68E1222-EA79-4E1D-BFE9-F8D8A92ACC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308304"/>
            <a:ext cx="8991600" cy="87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784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2B683-40AF-4D49-AF32-F5C45E035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IN" dirty="0"/>
              <a:t>Human Resource Development Ranking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7596DB-7D21-4267-B006-B18FE7B4B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A95DA533-E834-4389-A92E-03E28B12CF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925283"/>
              </p:ext>
            </p:extLst>
          </p:nvPr>
        </p:nvGraphicFramePr>
        <p:xfrm>
          <a:off x="457200" y="914400"/>
          <a:ext cx="8229599" cy="4127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8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2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439655808"/>
                    </a:ext>
                  </a:extLst>
                </a:gridCol>
                <a:gridCol w="1624112">
                  <a:extLst>
                    <a:ext uri="{9D8B030D-6E8A-4147-A177-3AD203B41FA5}">
                      <a16:colId xmlns:a16="http://schemas.microsoft.com/office/drawing/2014/main" val="3082063882"/>
                    </a:ext>
                  </a:extLst>
                </a:gridCol>
                <a:gridCol w="966688">
                  <a:extLst>
                    <a:ext uri="{9D8B030D-6E8A-4147-A177-3AD203B41FA5}">
                      <a16:colId xmlns:a16="http://schemas.microsoft.com/office/drawing/2014/main" val="379211237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064051005"/>
                    </a:ext>
                  </a:extLst>
                </a:gridCol>
                <a:gridCol w="1066799">
                  <a:extLst>
                    <a:ext uri="{9D8B030D-6E8A-4147-A177-3AD203B41FA5}">
                      <a16:colId xmlns:a16="http://schemas.microsoft.com/office/drawing/2014/main" val="1354252168"/>
                    </a:ext>
                  </a:extLst>
                </a:gridCol>
              </a:tblGrid>
              <a:tr h="356398"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latin typeface="+mn-lt"/>
                        </a:rPr>
                        <a:t>#</a:t>
                      </a:r>
                    </a:p>
                  </a:txBody>
                  <a:tcPr marL="72000" marR="7200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latin typeface="+mn-lt"/>
                        </a:rPr>
                        <a:t>Big States</a:t>
                      </a:r>
                    </a:p>
                  </a:txBody>
                  <a:tcPr marL="72000" marR="7200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latin typeface="+mn-lt"/>
                        </a:rPr>
                        <a:t>Score</a:t>
                      </a:r>
                    </a:p>
                  </a:txBody>
                  <a:tcPr marL="72000" marR="7200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latin typeface="+mn-lt"/>
                        </a:rPr>
                        <a:t>NE &amp; Hill</a:t>
                      </a:r>
                    </a:p>
                  </a:txBody>
                  <a:tcPr marL="72000" marR="7200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>
                          <a:latin typeface="+mn-lt"/>
                        </a:rPr>
                        <a:t>Score</a:t>
                      </a:r>
                    </a:p>
                  </a:txBody>
                  <a:tcPr marL="72000" marR="7200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latin typeface="+mn-lt"/>
                        </a:rPr>
                        <a:t>UTs</a:t>
                      </a:r>
                    </a:p>
                  </a:txBody>
                  <a:tcPr marL="72000" marR="7200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>
                          <a:latin typeface="+mn-lt"/>
                        </a:rPr>
                        <a:t>Score</a:t>
                      </a:r>
                    </a:p>
                  </a:txBody>
                  <a:tcPr marL="72000" marR="72000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Goa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0.81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Himachal Pradesh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0.74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Pondicherry</a:t>
                      </a:r>
                    </a:p>
                  </a:txBody>
                  <a:tcPr marL="7200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0.85</a:t>
                      </a:r>
                    </a:p>
                  </a:txBody>
                  <a:tcPr marL="7200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Punjab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0.80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Uttarakhand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0.62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Delhi</a:t>
                      </a:r>
                    </a:p>
                  </a:txBody>
                  <a:tcPr marL="7200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0.78</a:t>
                      </a:r>
                    </a:p>
                  </a:txBody>
                  <a:tcPr marL="7200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Haryana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0.78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Manipur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0.54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Daman &amp; Diu</a:t>
                      </a:r>
                    </a:p>
                  </a:txBody>
                  <a:tcPr marL="7200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0.74</a:t>
                      </a:r>
                    </a:p>
                  </a:txBody>
                  <a:tcPr marL="7200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Kerala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0.76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Tripura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0.50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Chandigarh</a:t>
                      </a:r>
                    </a:p>
                  </a:txBody>
                  <a:tcPr marL="7200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0.73</a:t>
                      </a:r>
                    </a:p>
                  </a:txBody>
                  <a:tcPr marL="7200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Tamil Nadu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0.64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 &amp; K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0.50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A&amp;N Islands</a:t>
                      </a:r>
                    </a:p>
                  </a:txBody>
                  <a:tcPr marL="7200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0.58</a:t>
                      </a:r>
                    </a:p>
                  </a:txBody>
                  <a:tcPr marL="7200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Maharashtra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0.62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Nagaland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0.47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D&amp;N Haveli</a:t>
                      </a:r>
                    </a:p>
                  </a:txBody>
                  <a:tcPr marL="7200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0.52</a:t>
                      </a:r>
                    </a:p>
                  </a:txBody>
                  <a:tcPr marL="7200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Gujarat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0.61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Assam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0.46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Lakshadweep</a:t>
                      </a:r>
                    </a:p>
                  </a:txBody>
                  <a:tcPr marL="7200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0.33</a:t>
                      </a:r>
                    </a:p>
                  </a:txBody>
                  <a:tcPr marL="7200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Uttar Pradesh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0.61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Mizoram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0.42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Andhra Pradesh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0.58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Sikkim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0.42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Bihar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0.58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Meghalaya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0.40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Telangana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0.55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Arunachal Pradesh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0.30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Orissa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0.55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Karnataka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0.54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Chhattisgarh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0.51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Rajasthan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0.48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West Bengal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0.46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Madhya Pradesh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0.41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Jharkhand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0.39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6534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Public Health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33A959BF-0BA1-4DCE-A211-1F207B0C94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7796298"/>
              </p:ext>
            </p:extLst>
          </p:nvPr>
        </p:nvGraphicFramePr>
        <p:xfrm>
          <a:off x="800100" y="1047751"/>
          <a:ext cx="75438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752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9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485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IN" sz="1400" u="none" strike="noStrike" dirty="0"/>
                        <a:t>#</a:t>
                      </a:r>
                      <a:endParaRPr lang="en-IN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IN" sz="1400" u="none" strike="noStrike" dirty="0"/>
                        <a:t>Indicators</a:t>
                      </a:r>
                      <a:endParaRPr lang="en-IN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810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latin typeface="+mn-lt"/>
                          <a:ea typeface="Calibri"/>
                          <a:cs typeface="Times New Roman"/>
                        </a:rPr>
                        <a:t>Weightages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925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IN" sz="1600" kern="1200" dirty="0"/>
                        <a:t>1</a:t>
                      </a:r>
                      <a:endParaRPr kumimoji="0" lang="en-IN" sz="16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/>
                        <a:t>Infant Mortality Rate (IMR)</a:t>
                      </a:r>
                      <a:endParaRPr lang="en-IN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/>
                        <a:t>0.3</a:t>
                      </a:r>
                      <a:endParaRPr lang="en-IN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925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IN" sz="1600" kern="1200" dirty="0"/>
                        <a:t>2</a:t>
                      </a:r>
                      <a:endParaRPr kumimoji="0" lang="en-IN" sz="16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/>
                        <a:t>Maternal Mortality Ratio (MMR)</a:t>
                      </a:r>
                      <a:endParaRPr lang="en-IN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/>
                        <a:t>0.3</a:t>
                      </a:r>
                      <a:endParaRPr lang="en-IN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0925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IN" sz="1600" kern="1200" dirty="0"/>
                        <a:t>3</a:t>
                      </a:r>
                      <a:endParaRPr kumimoji="0" lang="en-IN" sz="16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/>
                        <a:t>Total Fertility Rate (TFR)</a:t>
                      </a:r>
                      <a:endParaRPr lang="en-IN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/>
                        <a:t>0.1</a:t>
                      </a:r>
                      <a:endParaRPr lang="en-IN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0925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IN" sz="1600" kern="1200" dirty="0"/>
                        <a:t>4</a:t>
                      </a:r>
                      <a:endParaRPr kumimoji="0" lang="en-IN" sz="16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/>
                        <a:t>Immunization Achievement</a:t>
                      </a:r>
                      <a:endParaRPr lang="en-IN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/>
                        <a:t>0.1</a:t>
                      </a:r>
                      <a:endParaRPr lang="en-IN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0925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IN" sz="1600" kern="1200" dirty="0"/>
                        <a:t>5</a:t>
                      </a:r>
                      <a:endParaRPr kumimoji="0" lang="en-IN" sz="16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/>
                        <a:t>Availability of</a:t>
                      </a:r>
                      <a:r>
                        <a:rPr lang="en-IN" sz="1600" baseline="0" dirty="0"/>
                        <a:t> Doctors and Paramedical Staff at PHCs</a:t>
                      </a:r>
                      <a:endParaRPr lang="en-IN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/>
                        <a:t>0.1</a:t>
                      </a:r>
                      <a:endParaRPr lang="en-IN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0925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IN" sz="1600" kern="1200" dirty="0"/>
                        <a:t>6</a:t>
                      </a:r>
                      <a:endParaRPr kumimoji="0" lang="en-IN" sz="16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err="1"/>
                        <a:t>Operationalization</a:t>
                      </a:r>
                      <a:r>
                        <a:rPr lang="en-IN" sz="1600" dirty="0"/>
                        <a:t> of 24X7 Facility at PHCs</a:t>
                      </a:r>
                      <a:endParaRPr lang="en-IN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/>
                        <a:t>0.1</a:t>
                      </a:r>
                      <a:endParaRPr lang="en-IN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1C6D65DF-45BF-45F5-8A4A-31EB25484E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313168"/>
            <a:ext cx="8991600" cy="87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226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2B683-40AF-4D49-AF32-F5C45E035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Public Health Ranking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7596DB-7D21-4267-B006-B18FE7B4B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A95DA533-E834-4389-A92E-03E28B12CF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6966023"/>
              </p:ext>
            </p:extLst>
          </p:nvPr>
        </p:nvGraphicFramePr>
        <p:xfrm>
          <a:off x="457200" y="914400"/>
          <a:ext cx="8229599" cy="4127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8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2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439655808"/>
                    </a:ext>
                  </a:extLst>
                </a:gridCol>
                <a:gridCol w="1624112">
                  <a:extLst>
                    <a:ext uri="{9D8B030D-6E8A-4147-A177-3AD203B41FA5}">
                      <a16:colId xmlns:a16="http://schemas.microsoft.com/office/drawing/2014/main" val="3082063882"/>
                    </a:ext>
                  </a:extLst>
                </a:gridCol>
                <a:gridCol w="966688">
                  <a:extLst>
                    <a:ext uri="{9D8B030D-6E8A-4147-A177-3AD203B41FA5}">
                      <a16:colId xmlns:a16="http://schemas.microsoft.com/office/drawing/2014/main" val="379211237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064051005"/>
                    </a:ext>
                  </a:extLst>
                </a:gridCol>
                <a:gridCol w="1066799">
                  <a:extLst>
                    <a:ext uri="{9D8B030D-6E8A-4147-A177-3AD203B41FA5}">
                      <a16:colId xmlns:a16="http://schemas.microsoft.com/office/drawing/2014/main" val="1354252168"/>
                    </a:ext>
                  </a:extLst>
                </a:gridCol>
              </a:tblGrid>
              <a:tr h="356398"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latin typeface="+mn-lt"/>
                        </a:rPr>
                        <a:t>#</a:t>
                      </a:r>
                    </a:p>
                  </a:txBody>
                  <a:tcPr marL="72000" marR="7200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latin typeface="+mn-lt"/>
                        </a:rPr>
                        <a:t>Big States</a:t>
                      </a:r>
                    </a:p>
                  </a:txBody>
                  <a:tcPr marL="72000" marR="7200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latin typeface="+mn-lt"/>
                        </a:rPr>
                        <a:t>Score</a:t>
                      </a:r>
                    </a:p>
                  </a:txBody>
                  <a:tcPr marL="72000" marR="7200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latin typeface="+mn-lt"/>
                        </a:rPr>
                        <a:t>NE &amp; Hill</a:t>
                      </a:r>
                    </a:p>
                  </a:txBody>
                  <a:tcPr marL="72000" marR="7200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>
                          <a:latin typeface="+mn-lt"/>
                        </a:rPr>
                        <a:t>Score</a:t>
                      </a:r>
                    </a:p>
                  </a:txBody>
                  <a:tcPr marL="72000" marR="7200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latin typeface="+mn-lt"/>
                        </a:rPr>
                        <a:t>UTs</a:t>
                      </a:r>
                    </a:p>
                  </a:txBody>
                  <a:tcPr marL="72000" marR="7200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>
                          <a:latin typeface="+mn-lt"/>
                        </a:rPr>
                        <a:t>Score</a:t>
                      </a:r>
                    </a:p>
                  </a:txBody>
                  <a:tcPr marL="72000" marR="72000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Kerala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0.81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Manipur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0.80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Pondicherry</a:t>
                      </a:r>
                    </a:p>
                  </a:txBody>
                  <a:tcPr marL="7200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0.75</a:t>
                      </a:r>
                    </a:p>
                  </a:txBody>
                  <a:tcPr marL="7200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Tamil Nadu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0.78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Sikkim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0.72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A&amp;N Islands</a:t>
                      </a:r>
                    </a:p>
                  </a:txBody>
                  <a:tcPr marL="7200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0.75</a:t>
                      </a:r>
                    </a:p>
                  </a:txBody>
                  <a:tcPr marL="7200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Goa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0.77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Mizoram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0.67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Chandigarh</a:t>
                      </a:r>
                    </a:p>
                  </a:txBody>
                  <a:tcPr marL="7200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0.75</a:t>
                      </a:r>
                    </a:p>
                  </a:txBody>
                  <a:tcPr marL="7200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Maharashtra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0.74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Nagaland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0.65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Lakshadweep</a:t>
                      </a:r>
                    </a:p>
                  </a:txBody>
                  <a:tcPr marL="7200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0.73</a:t>
                      </a:r>
                    </a:p>
                  </a:txBody>
                  <a:tcPr marL="7200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Punjab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0.63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Tripura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0.62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Delhi</a:t>
                      </a:r>
                    </a:p>
                  </a:txBody>
                  <a:tcPr marL="7200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0.68</a:t>
                      </a:r>
                    </a:p>
                  </a:txBody>
                  <a:tcPr marL="7200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West Bengal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0.63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Himachal Pradesh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0.58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Daman &amp; Diu</a:t>
                      </a:r>
                    </a:p>
                  </a:txBody>
                  <a:tcPr marL="7200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0.61</a:t>
                      </a:r>
                    </a:p>
                  </a:txBody>
                  <a:tcPr marL="7200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Andhra Pradesh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0.63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 &amp; K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0.57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D&amp;N Haveli</a:t>
                      </a:r>
                    </a:p>
                  </a:txBody>
                  <a:tcPr marL="7200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0.52</a:t>
                      </a:r>
                    </a:p>
                  </a:txBody>
                  <a:tcPr marL="7200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Telangana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0.63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Meghalaya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0.40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Karnataka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0.59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Uttarakhand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0.38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Haryana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0.56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Arunachal Pradesh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0.28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Gujarat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0.53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Assam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0.28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Jharkhand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0.44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Bihar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0.36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Chhattisgarh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0.32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Rajasthan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0.32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Orissa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0.30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Madhya Pradesh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0.27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Uttar Pradesh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0.18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5730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b="1" dirty="0"/>
              <a:t>Public Infrastructure &amp; Utilities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55BFAA88-DC2A-4410-9245-D60FF2BBBC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3974511"/>
              </p:ext>
            </p:extLst>
          </p:nvPr>
        </p:nvGraphicFramePr>
        <p:xfrm>
          <a:off x="800099" y="921111"/>
          <a:ext cx="7543801" cy="31746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0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34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320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IN" sz="1400" u="none" strike="noStrike" dirty="0"/>
                        <a:t>#</a:t>
                      </a:r>
                      <a:endParaRPr lang="en-IN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IN" sz="1400" u="none" strike="noStrike" dirty="0"/>
                        <a:t>Indicators</a:t>
                      </a:r>
                      <a:endParaRPr lang="en-IN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810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latin typeface="+mn-lt"/>
                          <a:ea typeface="Calibri"/>
                          <a:cs typeface="Times New Roman"/>
                        </a:rPr>
                        <a:t>Weightage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472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IN" sz="16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Access to Potable Water</a:t>
                      </a:r>
                      <a:endParaRPr lang="en-IN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latin typeface="+mn-lt"/>
                          <a:ea typeface="Calibri"/>
                          <a:cs typeface="Times New Roman"/>
                        </a:rPr>
                        <a:t>0.25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472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IN" sz="16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Towns declared </a:t>
                      </a:r>
                      <a:r>
                        <a:rPr lang="en-IN" sz="1600" dirty="0">
                          <a:latin typeface="+mn-lt"/>
                          <a:ea typeface="Calibri"/>
                          <a:cs typeface="Times New Roman"/>
                        </a:rPr>
                        <a:t>Open</a:t>
                      </a:r>
                      <a:r>
                        <a:rPr lang="en-IN" sz="1600" baseline="0" dirty="0">
                          <a:latin typeface="+mn-lt"/>
                          <a:ea typeface="Calibri"/>
                          <a:cs typeface="Times New Roman"/>
                        </a:rPr>
                        <a:t> Defecation Free (ODF)</a:t>
                      </a:r>
                      <a:endParaRPr lang="en-IN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latin typeface="+mn-lt"/>
                          <a:ea typeface="Calibri"/>
                          <a:cs typeface="Times New Roman"/>
                        </a:rPr>
                        <a:t>0.10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472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IN" sz="16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latin typeface="+mn-lt"/>
                          <a:ea typeface="Calibri"/>
                          <a:cs typeface="Times New Roman"/>
                        </a:rPr>
                        <a:t>Village declared </a:t>
                      </a:r>
                      <a:r>
                        <a:rPr lang="en-IN" sz="1600" baseline="0" dirty="0">
                          <a:latin typeface="+mn-lt"/>
                          <a:ea typeface="Calibri"/>
                          <a:cs typeface="Times New Roman"/>
                        </a:rPr>
                        <a:t>ODF</a:t>
                      </a:r>
                      <a:endParaRPr lang="en-IN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latin typeface="+mn-lt"/>
                          <a:ea typeface="Calibri"/>
                          <a:cs typeface="Times New Roman"/>
                        </a:rPr>
                        <a:t>0.10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472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IN" sz="16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Connectivity to Rural Habitations</a:t>
                      </a:r>
                      <a:endParaRPr lang="en-IN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latin typeface="+mn-lt"/>
                          <a:ea typeface="Calibri"/>
                          <a:cs typeface="Times New Roman"/>
                        </a:rPr>
                        <a:t>0.10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472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6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Access to Clean Cooking Fuel (LPG / PNG)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kumimoji="0" lang="en-IN" sz="1600" kern="12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0.10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3438540"/>
                  </a:ext>
                </a:extLst>
              </a:tr>
              <a:tr h="283472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IN" sz="16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Access to Power Supply</a:t>
                      </a:r>
                      <a:endParaRPr kumimoji="0" lang="en-IN" sz="16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latin typeface="+mn-lt"/>
                          <a:ea typeface="Calibri"/>
                          <a:cs typeface="Times New Roman"/>
                        </a:rPr>
                        <a:t>0.05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0201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IN" sz="16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Availability of 24X7 Power Supply</a:t>
                      </a:r>
                      <a:endParaRPr lang="en-IN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latin typeface="+mn-lt"/>
                          <a:ea typeface="Calibri"/>
                          <a:cs typeface="Times New Roman"/>
                        </a:rPr>
                        <a:t>0.05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0201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IN" sz="16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Energy Availability against the Requirement</a:t>
                      </a:r>
                      <a:endParaRPr lang="en-IN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latin typeface="+mn-lt"/>
                          <a:ea typeface="Calibri"/>
                          <a:cs typeface="Times New Roman"/>
                        </a:rPr>
                        <a:t>0.05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0201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600" kern="1200" dirty="0">
                          <a:solidFill>
                            <a:srgbClr val="000000"/>
                          </a:solidFill>
                          <a:latin typeface="+mn-lt"/>
                          <a:cs typeface="Times New Roman"/>
                        </a:rPr>
                        <a:t>9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Growth in Per Capita Power Consumption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latin typeface="+mn-lt"/>
                          <a:ea typeface="Calibri"/>
                          <a:cs typeface="Times New Roman"/>
                        </a:rPr>
                        <a:t>0.20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7BF80DBB-938D-4E0D-AD83-681F61C7F2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313168"/>
            <a:ext cx="8991600" cy="87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5516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2B683-40AF-4D49-AF32-F5C45E035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Public Infrastructure Ranking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7596DB-7D21-4267-B006-B18FE7B4B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A95DA533-E834-4389-A92E-03E28B12CF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1268938"/>
              </p:ext>
            </p:extLst>
          </p:nvPr>
        </p:nvGraphicFramePr>
        <p:xfrm>
          <a:off x="457200" y="914400"/>
          <a:ext cx="8229599" cy="4127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8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2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439655808"/>
                    </a:ext>
                  </a:extLst>
                </a:gridCol>
                <a:gridCol w="1624112">
                  <a:extLst>
                    <a:ext uri="{9D8B030D-6E8A-4147-A177-3AD203B41FA5}">
                      <a16:colId xmlns:a16="http://schemas.microsoft.com/office/drawing/2014/main" val="3082063882"/>
                    </a:ext>
                  </a:extLst>
                </a:gridCol>
                <a:gridCol w="966688">
                  <a:extLst>
                    <a:ext uri="{9D8B030D-6E8A-4147-A177-3AD203B41FA5}">
                      <a16:colId xmlns:a16="http://schemas.microsoft.com/office/drawing/2014/main" val="379211237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064051005"/>
                    </a:ext>
                  </a:extLst>
                </a:gridCol>
                <a:gridCol w="1066799">
                  <a:extLst>
                    <a:ext uri="{9D8B030D-6E8A-4147-A177-3AD203B41FA5}">
                      <a16:colId xmlns:a16="http://schemas.microsoft.com/office/drawing/2014/main" val="1354252168"/>
                    </a:ext>
                  </a:extLst>
                </a:gridCol>
              </a:tblGrid>
              <a:tr h="356398"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latin typeface="+mn-lt"/>
                        </a:rPr>
                        <a:t>#</a:t>
                      </a:r>
                    </a:p>
                  </a:txBody>
                  <a:tcPr marL="72000" marR="7200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latin typeface="+mn-lt"/>
                        </a:rPr>
                        <a:t>Big States</a:t>
                      </a:r>
                    </a:p>
                  </a:txBody>
                  <a:tcPr marL="72000" marR="7200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latin typeface="+mn-lt"/>
                        </a:rPr>
                        <a:t>Score</a:t>
                      </a:r>
                    </a:p>
                  </a:txBody>
                  <a:tcPr marL="72000" marR="7200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latin typeface="+mn-lt"/>
                        </a:rPr>
                        <a:t>NE &amp; Hill</a:t>
                      </a:r>
                    </a:p>
                  </a:txBody>
                  <a:tcPr marL="72000" marR="7200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>
                          <a:latin typeface="+mn-lt"/>
                        </a:rPr>
                        <a:t>Score</a:t>
                      </a:r>
                    </a:p>
                  </a:txBody>
                  <a:tcPr marL="72000" marR="7200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latin typeface="+mn-lt"/>
                        </a:rPr>
                        <a:t>UTs</a:t>
                      </a:r>
                    </a:p>
                  </a:txBody>
                  <a:tcPr marL="72000" marR="7200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>
                          <a:latin typeface="+mn-lt"/>
                        </a:rPr>
                        <a:t>Score</a:t>
                      </a:r>
                    </a:p>
                  </a:txBody>
                  <a:tcPr marL="72000" marR="72000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Tamil Nadu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0.74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Himachal Pradesh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0.64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Chandigarh</a:t>
                      </a:r>
                    </a:p>
                  </a:txBody>
                  <a:tcPr marL="7200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0.84</a:t>
                      </a:r>
                    </a:p>
                  </a:txBody>
                  <a:tcPr marL="7200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Gujarat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0.73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Uttarakhand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0.64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Delhi</a:t>
                      </a:r>
                    </a:p>
                  </a:txBody>
                  <a:tcPr marL="7200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0.72</a:t>
                      </a:r>
                    </a:p>
                  </a:txBody>
                  <a:tcPr marL="7200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Punjab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0.73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Tripura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0.57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Pondicherry</a:t>
                      </a:r>
                    </a:p>
                  </a:txBody>
                  <a:tcPr marL="7200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0.69</a:t>
                      </a:r>
                    </a:p>
                  </a:txBody>
                  <a:tcPr marL="7200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Maharashtra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0.73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Mizoram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0.56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Daman &amp; Diu</a:t>
                      </a:r>
                    </a:p>
                  </a:txBody>
                  <a:tcPr marL="7200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0.67</a:t>
                      </a:r>
                    </a:p>
                  </a:txBody>
                  <a:tcPr marL="7200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Haryana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0.71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 &amp; K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0.55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A&amp;N Islands</a:t>
                      </a:r>
                    </a:p>
                  </a:txBody>
                  <a:tcPr marL="7200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0.58</a:t>
                      </a:r>
                    </a:p>
                  </a:txBody>
                  <a:tcPr marL="7200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Telangana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0.70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Meghalaya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0.53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D&amp;N Haveli</a:t>
                      </a:r>
                    </a:p>
                  </a:txBody>
                  <a:tcPr marL="7200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0.56</a:t>
                      </a:r>
                    </a:p>
                  </a:txBody>
                  <a:tcPr marL="7200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Goa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0.68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Manipur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0.53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Lakshadweep</a:t>
                      </a:r>
                    </a:p>
                  </a:txBody>
                  <a:tcPr marL="7200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0.54</a:t>
                      </a:r>
                    </a:p>
                  </a:txBody>
                  <a:tcPr marL="7200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Andhra Pradesh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0.66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Sikkim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0.51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Kerala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0.66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Assam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0.49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Karnataka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0.64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Nagaland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0.48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Uttar Pradesh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0.59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Arunachal Pradesh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0.38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Madhya Pradesh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0.58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Bihar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0.57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Rajasthan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0.57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West Bengal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0.54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Jharkhand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0.53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Chhattisgarh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0.51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Orissa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0.50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857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9911F-F36F-41EC-A513-7ECA21D5E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2800" dirty="0"/>
              <a:t>Good Governance Index (GGI)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D36E83-4FDB-4A09-8538-0AFEF48DD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DB047D-BC9B-4B04-A4BB-B14C733519C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857250"/>
            <a:ext cx="8229600" cy="4000500"/>
          </a:xfrm>
        </p:spPr>
        <p:txBody>
          <a:bodyPr anchor="ctr">
            <a:normAutofit/>
          </a:bodyPr>
          <a:lstStyle/>
          <a:p>
            <a:pPr marL="360000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IN" sz="2100" dirty="0"/>
              <a:t>A uniform tool across States to assess the </a:t>
            </a:r>
            <a:r>
              <a:rPr lang="en-IN" sz="2100" b="1" dirty="0"/>
              <a:t>Status of Governance</a:t>
            </a:r>
            <a:r>
              <a:rPr lang="en-IN" sz="2100" dirty="0"/>
              <a:t> and impact of various interventions taken up by the State Government and Union Territories (UTs).</a:t>
            </a:r>
          </a:p>
          <a:p>
            <a:pPr>
              <a:lnSpc>
                <a:spcPct val="110000"/>
              </a:lnSpc>
            </a:pPr>
            <a:r>
              <a:rPr lang="en-IN" sz="1800" dirty="0"/>
              <a:t>Objectives of GGI</a:t>
            </a:r>
          </a:p>
          <a:p>
            <a:pPr lvl="1">
              <a:lnSpc>
                <a:spcPct val="110000"/>
              </a:lnSpc>
            </a:pPr>
            <a:r>
              <a:rPr lang="en-IN" sz="1700" dirty="0"/>
              <a:t>Provide quantifiable data to compare the State of Governance in the States and UTs</a:t>
            </a:r>
          </a:p>
          <a:p>
            <a:pPr lvl="1">
              <a:lnSpc>
                <a:spcPct val="110000"/>
              </a:lnSpc>
            </a:pPr>
            <a:r>
              <a:rPr lang="en-IN" sz="1700" dirty="0"/>
              <a:t>Enable States and UTs to formulate and implement suitable strategies for improving governance</a:t>
            </a:r>
          </a:p>
          <a:p>
            <a:pPr lvl="1">
              <a:lnSpc>
                <a:spcPct val="110000"/>
              </a:lnSpc>
            </a:pPr>
            <a:r>
              <a:rPr lang="en-IN" sz="1700" dirty="0"/>
              <a:t>Shift to result oriented approaches and administration</a:t>
            </a:r>
            <a:endParaRPr lang="en-IN" sz="1900" dirty="0"/>
          </a:p>
          <a:p>
            <a:pPr marL="0" indent="0">
              <a:buNone/>
            </a:pPr>
            <a:endParaRPr lang="en-IN" sz="28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3B8EE8-D52F-4C01-A5AB-4958C5251D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" y="4019550"/>
            <a:ext cx="9140253" cy="109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172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Economic Governance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BFD9B3-E974-4D5C-81F8-FCF02B4D96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313168"/>
            <a:ext cx="8991600" cy="874106"/>
          </a:xfrm>
          <a:prstGeom prst="rect">
            <a:avLst/>
          </a:prstGeom>
        </p:spPr>
      </p:pic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6019FD90-8029-456F-9D37-556CAF7D36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7343429"/>
              </p:ext>
            </p:extLst>
          </p:nvPr>
        </p:nvGraphicFramePr>
        <p:xfrm>
          <a:off x="685799" y="1155537"/>
          <a:ext cx="7772401" cy="2757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1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4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78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IN" sz="1600" u="none" strike="noStrike" dirty="0"/>
                        <a:t>#</a:t>
                      </a:r>
                      <a:endParaRPr lang="en-IN" sz="16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IN" sz="1600" u="none" strike="noStrike" dirty="0"/>
                        <a:t>Indicators</a:t>
                      </a:r>
                      <a:endParaRPr lang="en-IN" sz="16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810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latin typeface="+mn-lt"/>
                          <a:ea typeface="Calibri"/>
                          <a:cs typeface="Times New Roman"/>
                        </a:rPr>
                        <a:t>Weightage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168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IN" sz="16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Growth in per Capita Gross State Domestic Product (GSDP)</a:t>
                      </a:r>
                      <a:endParaRPr lang="en-IN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latin typeface="+mn-lt"/>
                          <a:ea typeface="Calibri"/>
                          <a:cs typeface="Times New Roman"/>
                        </a:rPr>
                        <a:t>0.30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168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IN" sz="16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Fiscal</a:t>
                      </a:r>
                      <a:r>
                        <a:rPr lang="en-IN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N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Deficit as a percentage of GSDP </a:t>
                      </a:r>
                      <a:endParaRPr lang="en-IN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latin typeface="+mn-lt"/>
                          <a:ea typeface="Calibri"/>
                          <a:cs typeface="Times New Roman"/>
                        </a:rPr>
                        <a:t>0.10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6394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IN" sz="16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State’s Own Tax Revenue Receipts to Total Revenue Receipts</a:t>
                      </a:r>
                      <a:endParaRPr lang="en-IN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latin typeface="+mn-lt"/>
                          <a:ea typeface="Calibri"/>
                          <a:cs typeface="Times New Roman"/>
                        </a:rPr>
                        <a:t>0.30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0168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IN" sz="16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Debt (Total Outstanding Liabilities) to GSDP</a:t>
                      </a:r>
                      <a:endParaRPr lang="en-IN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latin typeface="+mn-lt"/>
                          <a:ea typeface="Calibri"/>
                          <a:cs typeface="Times New Roman"/>
                        </a:rPr>
                        <a:t>0.30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85633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2B683-40AF-4D49-AF32-F5C45E035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dirty="0"/>
              <a:t>Economic Governance Ranking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7596DB-7D21-4267-B006-B18FE7B4B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A95DA533-E834-4389-A92E-03E28B12CF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013151"/>
              </p:ext>
            </p:extLst>
          </p:nvPr>
        </p:nvGraphicFramePr>
        <p:xfrm>
          <a:off x="457200" y="914400"/>
          <a:ext cx="8229599" cy="4127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8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2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439655808"/>
                    </a:ext>
                  </a:extLst>
                </a:gridCol>
                <a:gridCol w="1624112">
                  <a:extLst>
                    <a:ext uri="{9D8B030D-6E8A-4147-A177-3AD203B41FA5}">
                      <a16:colId xmlns:a16="http://schemas.microsoft.com/office/drawing/2014/main" val="3082063882"/>
                    </a:ext>
                  </a:extLst>
                </a:gridCol>
                <a:gridCol w="966688">
                  <a:extLst>
                    <a:ext uri="{9D8B030D-6E8A-4147-A177-3AD203B41FA5}">
                      <a16:colId xmlns:a16="http://schemas.microsoft.com/office/drawing/2014/main" val="379211237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064051005"/>
                    </a:ext>
                  </a:extLst>
                </a:gridCol>
                <a:gridCol w="1066799">
                  <a:extLst>
                    <a:ext uri="{9D8B030D-6E8A-4147-A177-3AD203B41FA5}">
                      <a16:colId xmlns:a16="http://schemas.microsoft.com/office/drawing/2014/main" val="1354252168"/>
                    </a:ext>
                  </a:extLst>
                </a:gridCol>
              </a:tblGrid>
              <a:tr h="356398"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latin typeface="+mn-lt"/>
                        </a:rPr>
                        <a:t>#</a:t>
                      </a:r>
                    </a:p>
                  </a:txBody>
                  <a:tcPr marL="72000" marR="7200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latin typeface="+mn-lt"/>
                        </a:rPr>
                        <a:t>Big States</a:t>
                      </a:r>
                    </a:p>
                  </a:txBody>
                  <a:tcPr marL="72000" marR="7200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latin typeface="+mn-lt"/>
                        </a:rPr>
                        <a:t>Score</a:t>
                      </a:r>
                    </a:p>
                  </a:txBody>
                  <a:tcPr marL="72000" marR="7200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latin typeface="+mn-lt"/>
                        </a:rPr>
                        <a:t>NE &amp; Hill</a:t>
                      </a:r>
                    </a:p>
                  </a:txBody>
                  <a:tcPr marL="72000" marR="7200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>
                          <a:latin typeface="+mn-lt"/>
                        </a:rPr>
                        <a:t>Score</a:t>
                      </a:r>
                    </a:p>
                  </a:txBody>
                  <a:tcPr marL="72000" marR="7200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latin typeface="+mn-lt"/>
                        </a:rPr>
                        <a:t>UTs</a:t>
                      </a:r>
                    </a:p>
                  </a:txBody>
                  <a:tcPr marL="72000" marR="7200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>
                          <a:latin typeface="+mn-lt"/>
                        </a:rPr>
                        <a:t>Score</a:t>
                      </a:r>
                    </a:p>
                  </a:txBody>
                  <a:tcPr marL="72000" marR="72000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Karnataka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0.68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Uttarakhand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0.60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Delhi</a:t>
                      </a:r>
                    </a:p>
                  </a:txBody>
                  <a:tcPr marL="7200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0.83</a:t>
                      </a:r>
                    </a:p>
                  </a:txBody>
                  <a:tcPr marL="7200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Maharashtra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0.66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Tripura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0.55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A&amp;N Islands</a:t>
                      </a:r>
                    </a:p>
                  </a:txBody>
                  <a:tcPr marL="7200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0.42</a:t>
                      </a:r>
                    </a:p>
                  </a:txBody>
                  <a:tcPr marL="7200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Telangana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0.63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Assam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0.55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Chandigarh</a:t>
                      </a:r>
                    </a:p>
                  </a:txBody>
                  <a:tcPr marL="7200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0.38</a:t>
                      </a:r>
                    </a:p>
                  </a:txBody>
                  <a:tcPr marL="7200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Gujarat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0.62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Himachal Pradesh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0.45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Pondicherry</a:t>
                      </a:r>
                    </a:p>
                  </a:txBody>
                  <a:tcPr marL="7200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0.19</a:t>
                      </a:r>
                    </a:p>
                  </a:txBody>
                  <a:tcPr marL="7200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Tamil Nadu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0.58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Manipur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0.42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D&amp;N Haveli</a:t>
                      </a:r>
                    </a:p>
                  </a:txBody>
                  <a:tcPr marL="7200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05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 Part of Ranking due to Data Unavailability</a:t>
                      </a:r>
                    </a:p>
                  </a:txBody>
                  <a:tcPr marL="7200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Chhattisgarh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0.55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Sikkim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0.42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Daman &amp; Diu</a:t>
                      </a:r>
                    </a:p>
                  </a:txBody>
                  <a:tcPr marL="7200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rtl="0" eaLnBrk="1" fontAlgn="b" latinLnBrk="0" hangingPunct="1"/>
                      <a:endParaRPr kumimoji="0" lang="en-IN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Andhra Pradesh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0.55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Mizoram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0.39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Lakshadweep</a:t>
                      </a:r>
                    </a:p>
                  </a:txBody>
                  <a:tcPr marL="7200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rtl="0" eaLnBrk="1" fontAlgn="b" latinLnBrk="0" hangingPunct="1"/>
                      <a:endParaRPr kumimoji="0" lang="en-IN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Haryana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0.54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Arunachal Pradesh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0.39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Orissa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0.53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Meghalaya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0.29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Bihar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0.52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 &amp; K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0.26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Madhya Pradesh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0.52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Nagaland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0.21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West Bengal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0.49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Goa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0.47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Uttar Pradesh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0.47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Kerala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0.46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Rajasthan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0.44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Jharkhand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0.39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Punjab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0.37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91603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Social Welfare &amp; Development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B19A3D-ABC3-4A6A-AA66-723535F5F4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313168"/>
            <a:ext cx="8991600" cy="874106"/>
          </a:xfrm>
          <a:prstGeom prst="rect">
            <a:avLst/>
          </a:prstGeom>
        </p:spPr>
      </p:pic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9042B146-AC4A-4747-9269-06DF5CA3EC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5984925"/>
              </p:ext>
            </p:extLst>
          </p:nvPr>
        </p:nvGraphicFramePr>
        <p:xfrm>
          <a:off x="762000" y="959092"/>
          <a:ext cx="7620000" cy="3354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4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80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352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IN" sz="1400" u="none" strike="noStrike" dirty="0"/>
                        <a:t>#</a:t>
                      </a:r>
                      <a:endParaRPr lang="en-IN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IN" sz="1400" u="none" strike="noStrike" dirty="0"/>
                        <a:t>Indicators</a:t>
                      </a:r>
                      <a:endParaRPr lang="en-IN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810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latin typeface="+mn-lt"/>
                          <a:ea typeface="Calibri"/>
                          <a:cs typeface="Times New Roman"/>
                        </a:rPr>
                        <a:t>Weightage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319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IN" sz="16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IN" sz="1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Sex Ratio at Birth </a:t>
                      </a:r>
                      <a:endParaRPr lang="en-IN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latin typeface="+mn-lt"/>
                          <a:ea typeface="Calibri"/>
                          <a:cs typeface="Times New Roman"/>
                        </a:rPr>
                        <a:t>0.1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319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IN" sz="16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IN" sz="1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Health Insurance Coverage</a:t>
                      </a:r>
                      <a:endParaRPr lang="en-IN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latin typeface="+mn-lt"/>
                          <a:ea typeface="Calibri"/>
                          <a:cs typeface="Times New Roman"/>
                        </a:rPr>
                        <a:t>0.1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319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IN" sz="16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IN" sz="1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Rural Employment Guarantee</a:t>
                      </a:r>
                      <a:endParaRPr lang="en-IN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latin typeface="+mn-lt"/>
                          <a:ea typeface="Calibri"/>
                          <a:cs typeface="Times New Roman"/>
                        </a:rPr>
                        <a:t>0.2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319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IN" sz="16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Unemployment Rate</a:t>
                      </a:r>
                      <a:endParaRPr lang="en-IN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latin typeface="+mn-lt"/>
                          <a:ea typeface="Calibri"/>
                          <a:cs typeface="Times New Roman"/>
                        </a:rPr>
                        <a:t>0.2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31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6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Housing for All </a:t>
                      </a:r>
                      <a:endParaRPr lang="en-IN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latin typeface="+mn-lt"/>
                          <a:ea typeface="Calibri"/>
                          <a:cs typeface="Times New Roman"/>
                        </a:rPr>
                        <a:t>0.1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319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IN" sz="16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Economic Empowerment of Women </a:t>
                      </a:r>
                      <a:endParaRPr lang="en-IN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latin typeface="+mn-lt"/>
                          <a:ea typeface="Calibri"/>
                          <a:cs typeface="Times New Roman"/>
                        </a:rPr>
                        <a:t>0.1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319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IN" sz="16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Empowerment of SCs, OBCs and Minorities</a:t>
                      </a:r>
                      <a:endParaRPr lang="en-IN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latin typeface="+mn-lt"/>
                          <a:ea typeface="Calibri"/>
                          <a:cs typeface="Times New Roman"/>
                        </a:rPr>
                        <a:t>0.1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319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IN" sz="16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Disposal of SC-ST Atrocity Cases by Courts</a:t>
                      </a:r>
                      <a:endParaRPr lang="en-IN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latin typeface="+mn-lt"/>
                          <a:ea typeface="Calibri"/>
                          <a:cs typeface="Times New Roman"/>
                        </a:rPr>
                        <a:t>0.1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02459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2B683-40AF-4D49-AF32-F5C45E035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IN" dirty="0"/>
              <a:t>Social Welfare &amp; Development Ranking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7596DB-7D21-4267-B006-B18FE7B4B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A95DA533-E834-4389-A92E-03E28B12CF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7835386"/>
              </p:ext>
            </p:extLst>
          </p:nvPr>
        </p:nvGraphicFramePr>
        <p:xfrm>
          <a:off x="457200" y="914400"/>
          <a:ext cx="8229599" cy="4127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8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2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439655808"/>
                    </a:ext>
                  </a:extLst>
                </a:gridCol>
                <a:gridCol w="1624112">
                  <a:extLst>
                    <a:ext uri="{9D8B030D-6E8A-4147-A177-3AD203B41FA5}">
                      <a16:colId xmlns:a16="http://schemas.microsoft.com/office/drawing/2014/main" val="3082063882"/>
                    </a:ext>
                  </a:extLst>
                </a:gridCol>
                <a:gridCol w="966688">
                  <a:extLst>
                    <a:ext uri="{9D8B030D-6E8A-4147-A177-3AD203B41FA5}">
                      <a16:colId xmlns:a16="http://schemas.microsoft.com/office/drawing/2014/main" val="379211237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064051005"/>
                    </a:ext>
                  </a:extLst>
                </a:gridCol>
                <a:gridCol w="1066799">
                  <a:extLst>
                    <a:ext uri="{9D8B030D-6E8A-4147-A177-3AD203B41FA5}">
                      <a16:colId xmlns:a16="http://schemas.microsoft.com/office/drawing/2014/main" val="1354252168"/>
                    </a:ext>
                  </a:extLst>
                </a:gridCol>
              </a:tblGrid>
              <a:tr h="356398"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latin typeface="+mn-lt"/>
                        </a:rPr>
                        <a:t>#</a:t>
                      </a:r>
                    </a:p>
                  </a:txBody>
                  <a:tcPr marL="72000" marR="7200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latin typeface="+mn-lt"/>
                        </a:rPr>
                        <a:t>Big States</a:t>
                      </a:r>
                    </a:p>
                  </a:txBody>
                  <a:tcPr marL="72000" marR="7200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latin typeface="+mn-lt"/>
                        </a:rPr>
                        <a:t>Score</a:t>
                      </a:r>
                    </a:p>
                  </a:txBody>
                  <a:tcPr marL="72000" marR="7200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latin typeface="+mn-lt"/>
                        </a:rPr>
                        <a:t>NE &amp; Hill</a:t>
                      </a:r>
                    </a:p>
                  </a:txBody>
                  <a:tcPr marL="72000" marR="7200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>
                          <a:latin typeface="+mn-lt"/>
                        </a:rPr>
                        <a:t>Score</a:t>
                      </a:r>
                    </a:p>
                  </a:txBody>
                  <a:tcPr marL="72000" marR="7200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latin typeface="+mn-lt"/>
                        </a:rPr>
                        <a:t>UTs</a:t>
                      </a:r>
                    </a:p>
                  </a:txBody>
                  <a:tcPr marL="72000" marR="7200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>
                          <a:latin typeface="+mn-lt"/>
                        </a:rPr>
                        <a:t>Score</a:t>
                      </a:r>
                    </a:p>
                  </a:txBody>
                  <a:tcPr marL="72000" marR="72000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Chhattisgarh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0.65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Meghalaya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0.74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Daman &amp; Diu</a:t>
                      </a:r>
                    </a:p>
                  </a:txBody>
                  <a:tcPr marL="7200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0.55</a:t>
                      </a:r>
                    </a:p>
                  </a:txBody>
                  <a:tcPr marL="7200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Madhya Pradesh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0.60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Sikkim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0.65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D&amp;N Haveli</a:t>
                      </a:r>
                    </a:p>
                  </a:txBody>
                  <a:tcPr marL="7200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0.49</a:t>
                      </a:r>
                    </a:p>
                  </a:txBody>
                  <a:tcPr marL="7200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Andhra Pradesh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0.57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Mizoram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0.59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A&amp;N Islands</a:t>
                      </a:r>
                    </a:p>
                  </a:txBody>
                  <a:tcPr marL="7200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0.33</a:t>
                      </a:r>
                    </a:p>
                  </a:txBody>
                  <a:tcPr marL="7200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West Bengal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0.56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Tripura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0.49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Chandigarh</a:t>
                      </a:r>
                    </a:p>
                  </a:txBody>
                  <a:tcPr marL="7200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0.29</a:t>
                      </a:r>
                    </a:p>
                  </a:txBody>
                  <a:tcPr marL="7200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Rajasthan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0.51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Himachal Pradesh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0.48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Pondicherry</a:t>
                      </a:r>
                    </a:p>
                  </a:txBody>
                  <a:tcPr marL="7200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0.27</a:t>
                      </a:r>
                    </a:p>
                  </a:txBody>
                  <a:tcPr marL="7200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Orissa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0.51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 &amp; K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0.46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Delhi</a:t>
                      </a:r>
                    </a:p>
                  </a:txBody>
                  <a:tcPr marL="7200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0.23</a:t>
                      </a:r>
                    </a:p>
                  </a:txBody>
                  <a:tcPr marL="7200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Tamil Nadu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0.49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Arunachal Pradesh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0.43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Lakshadweep</a:t>
                      </a:r>
                    </a:p>
                  </a:txBody>
                  <a:tcPr marL="7200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0.21</a:t>
                      </a:r>
                    </a:p>
                  </a:txBody>
                  <a:tcPr marL="7200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Telangana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0.46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Uttarakhand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0.38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Kerala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0.45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Assam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0.34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Karnataka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0.45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Manipur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0.27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Maharashtra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0.42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Nagaland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0.17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Gujarat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0.41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Jharkhand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0.38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Punjab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0.36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Uttar Pradesh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0.35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Bihar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0.32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Goa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0.28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Haryana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0.28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88099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Judiciary &amp; Public Security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437FB0-8757-44FA-A31F-BC8AD4ADDF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313168"/>
            <a:ext cx="8991600" cy="874106"/>
          </a:xfrm>
          <a:prstGeom prst="rect">
            <a:avLst/>
          </a:prstGeom>
        </p:spPr>
      </p:pic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048B7E4B-7BA5-45A3-B1C1-A2AAEA430A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9117542"/>
              </p:ext>
            </p:extLst>
          </p:nvPr>
        </p:nvGraphicFramePr>
        <p:xfrm>
          <a:off x="723899" y="1047750"/>
          <a:ext cx="7696202" cy="3119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83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1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37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IN" sz="1600" u="none" strike="noStrike" dirty="0"/>
                        <a:t>#</a:t>
                      </a:r>
                      <a:endParaRPr lang="en-IN" sz="16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IN" sz="1600" u="none" strike="noStrike" dirty="0"/>
                        <a:t>Indicators</a:t>
                      </a:r>
                      <a:endParaRPr lang="en-IN" sz="16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810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latin typeface="+mn-lt"/>
                          <a:ea typeface="Calibri"/>
                          <a:cs typeface="Times New Roman"/>
                        </a:rPr>
                        <a:t>Weightage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871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IN" sz="16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Conviction Rate</a:t>
                      </a:r>
                      <a:endParaRPr lang="en-IN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latin typeface="+mn-lt"/>
                          <a:ea typeface="Calibri"/>
                          <a:cs typeface="Times New Roman"/>
                        </a:rPr>
                        <a:t>0.30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9871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IN" sz="16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Availability of Police Personnel</a:t>
                      </a:r>
                      <a:endParaRPr lang="en-IN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latin typeface="+mn-lt"/>
                          <a:ea typeface="Calibri"/>
                          <a:cs typeface="Times New Roman"/>
                        </a:rPr>
                        <a:t>0.25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9871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IN" sz="16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Proportion of Women Police Personnel</a:t>
                      </a:r>
                      <a:endParaRPr lang="en-IN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latin typeface="+mn-lt"/>
                          <a:ea typeface="Calibri"/>
                          <a:cs typeface="Times New Roman"/>
                        </a:rPr>
                        <a:t>0.15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9871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IN" sz="16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Disposal of Court Cases</a:t>
                      </a:r>
                      <a:endParaRPr kumimoji="0" lang="en-IN" sz="18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latin typeface="+mn-lt"/>
                          <a:ea typeface="Calibri"/>
                          <a:cs typeface="Times New Roman"/>
                        </a:rPr>
                        <a:t>0.15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9871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IN" sz="16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Disposal of cases by consumer courts</a:t>
                      </a:r>
                      <a:endParaRPr kumimoji="0" lang="en-IN" sz="18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latin typeface="+mn-lt"/>
                          <a:ea typeface="Calibri"/>
                          <a:cs typeface="Times New Roman"/>
                        </a:rPr>
                        <a:t>0.15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40327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2B683-40AF-4D49-AF32-F5C45E035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dirty="0"/>
              <a:t>Judicial &amp; Public Security Ranking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7596DB-7D21-4267-B006-B18FE7B4B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A95DA533-E834-4389-A92E-03E28B12CF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6168106"/>
              </p:ext>
            </p:extLst>
          </p:nvPr>
        </p:nvGraphicFramePr>
        <p:xfrm>
          <a:off x="457200" y="914400"/>
          <a:ext cx="8229599" cy="4127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8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2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439655808"/>
                    </a:ext>
                  </a:extLst>
                </a:gridCol>
                <a:gridCol w="1624112">
                  <a:extLst>
                    <a:ext uri="{9D8B030D-6E8A-4147-A177-3AD203B41FA5}">
                      <a16:colId xmlns:a16="http://schemas.microsoft.com/office/drawing/2014/main" val="3082063882"/>
                    </a:ext>
                  </a:extLst>
                </a:gridCol>
                <a:gridCol w="966688">
                  <a:extLst>
                    <a:ext uri="{9D8B030D-6E8A-4147-A177-3AD203B41FA5}">
                      <a16:colId xmlns:a16="http://schemas.microsoft.com/office/drawing/2014/main" val="379211237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064051005"/>
                    </a:ext>
                  </a:extLst>
                </a:gridCol>
                <a:gridCol w="1066799">
                  <a:extLst>
                    <a:ext uri="{9D8B030D-6E8A-4147-A177-3AD203B41FA5}">
                      <a16:colId xmlns:a16="http://schemas.microsoft.com/office/drawing/2014/main" val="1354252168"/>
                    </a:ext>
                  </a:extLst>
                </a:gridCol>
              </a:tblGrid>
              <a:tr h="356398"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latin typeface="+mn-lt"/>
                        </a:rPr>
                        <a:t>#</a:t>
                      </a:r>
                    </a:p>
                  </a:txBody>
                  <a:tcPr marL="72000" marR="7200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latin typeface="+mn-lt"/>
                        </a:rPr>
                        <a:t>Big States</a:t>
                      </a:r>
                    </a:p>
                  </a:txBody>
                  <a:tcPr marL="72000" marR="7200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latin typeface="+mn-lt"/>
                        </a:rPr>
                        <a:t>Score</a:t>
                      </a:r>
                    </a:p>
                  </a:txBody>
                  <a:tcPr marL="72000" marR="7200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latin typeface="+mn-lt"/>
                        </a:rPr>
                        <a:t>NE &amp; Hill</a:t>
                      </a:r>
                    </a:p>
                  </a:txBody>
                  <a:tcPr marL="72000" marR="7200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>
                          <a:latin typeface="+mn-lt"/>
                        </a:rPr>
                        <a:t>Score</a:t>
                      </a:r>
                    </a:p>
                  </a:txBody>
                  <a:tcPr marL="72000" marR="7200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latin typeface="+mn-lt"/>
                        </a:rPr>
                        <a:t>UTs</a:t>
                      </a:r>
                    </a:p>
                  </a:txBody>
                  <a:tcPr marL="72000" marR="7200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>
                          <a:latin typeface="+mn-lt"/>
                        </a:rPr>
                        <a:t>Score</a:t>
                      </a:r>
                    </a:p>
                  </a:txBody>
                  <a:tcPr marL="72000" marR="72000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Tamil Nadu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0.56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Himachal Pradesh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0.54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Pondicherry</a:t>
                      </a:r>
                    </a:p>
                  </a:txBody>
                  <a:tcPr marL="7200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0.70</a:t>
                      </a:r>
                    </a:p>
                  </a:txBody>
                  <a:tcPr marL="635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Kerala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0.55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Nagaland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0.52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Chandigarh</a:t>
                      </a:r>
                    </a:p>
                  </a:txBody>
                  <a:tcPr marL="7200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0.63</a:t>
                      </a:r>
                    </a:p>
                  </a:txBody>
                  <a:tcPr marL="635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Chhattisgarh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0.50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Mizoram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0.50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A&amp;N Islands</a:t>
                      </a:r>
                    </a:p>
                  </a:txBody>
                  <a:tcPr marL="7200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0.48</a:t>
                      </a:r>
                    </a:p>
                  </a:txBody>
                  <a:tcPr marL="635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Rajasthan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0.49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Sikkim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0.48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Delhi</a:t>
                      </a:r>
                    </a:p>
                  </a:txBody>
                  <a:tcPr marL="7200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0.47</a:t>
                      </a:r>
                    </a:p>
                  </a:txBody>
                  <a:tcPr marL="635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Maharashtra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0.40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Uttarakhand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0.47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D&amp;N Haveli</a:t>
                      </a:r>
                    </a:p>
                  </a:txBody>
                  <a:tcPr marL="7200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0.38</a:t>
                      </a:r>
                    </a:p>
                  </a:txBody>
                  <a:tcPr marL="635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Madhya Pradesh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0.37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Tripura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0.47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Lakshadweep</a:t>
                      </a:r>
                    </a:p>
                  </a:txBody>
                  <a:tcPr marL="7200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0.34</a:t>
                      </a:r>
                    </a:p>
                  </a:txBody>
                  <a:tcPr marL="635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Karnataka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0.36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Manipur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0.46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Daman &amp; Diu</a:t>
                      </a:r>
                    </a:p>
                  </a:txBody>
                  <a:tcPr marL="7200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0.27</a:t>
                      </a:r>
                    </a:p>
                  </a:txBody>
                  <a:tcPr marL="635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Goa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0.34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Meghalaya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0.40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Andhra Pradesh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0.30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 &amp; K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0.35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Punjab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0.30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Arunachal Pradesh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0.32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Gujarat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0.30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Assam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0.20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Haryana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0.26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Orissa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0.25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Jharkhand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0.25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Uttar Pradesh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0.23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Telangana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0.22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West Bengal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0.21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Bihar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0.19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63671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Environment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80A32F-1B74-4879-BDC6-6170C0B07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313168"/>
            <a:ext cx="8991600" cy="874106"/>
          </a:xfrm>
          <a:prstGeom prst="rect">
            <a:avLst/>
          </a:prstGeom>
        </p:spPr>
      </p:pic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A089D021-FAEA-45EC-828C-31DEB3F464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9215569"/>
              </p:ext>
            </p:extLst>
          </p:nvPr>
        </p:nvGraphicFramePr>
        <p:xfrm>
          <a:off x="762000" y="1123951"/>
          <a:ext cx="7620000" cy="1828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4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80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073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IN" sz="1600" u="none" strike="noStrike" dirty="0"/>
                        <a:t>#</a:t>
                      </a:r>
                      <a:endParaRPr lang="en-IN" sz="16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IN" sz="1600" u="none" strike="noStrike" dirty="0"/>
                        <a:t>Indicators</a:t>
                      </a:r>
                      <a:endParaRPr lang="en-IN" sz="16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810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latin typeface="+mn-lt"/>
                          <a:ea typeface="Calibri"/>
                          <a:cs typeface="Times New Roman"/>
                        </a:rPr>
                        <a:t>Weightage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030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IN" sz="16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kumimoji="0" lang="en-IN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Availability of State-level Action Plan for Climate Change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kumimoji="0" lang="en-IN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4030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IN" sz="16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kumimoji="0" lang="en-IN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Change in Forest Cover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kumimoji="0" lang="en-IN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80559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2B683-40AF-4D49-AF32-F5C45E035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Environment Ranking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7596DB-7D21-4267-B006-B18FE7B4B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A95DA533-E834-4389-A92E-03E28B12CF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5727372"/>
              </p:ext>
            </p:extLst>
          </p:nvPr>
        </p:nvGraphicFramePr>
        <p:xfrm>
          <a:off x="457200" y="914400"/>
          <a:ext cx="8229599" cy="4127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8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2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439655808"/>
                    </a:ext>
                  </a:extLst>
                </a:gridCol>
                <a:gridCol w="1624112">
                  <a:extLst>
                    <a:ext uri="{9D8B030D-6E8A-4147-A177-3AD203B41FA5}">
                      <a16:colId xmlns:a16="http://schemas.microsoft.com/office/drawing/2014/main" val="3082063882"/>
                    </a:ext>
                  </a:extLst>
                </a:gridCol>
                <a:gridCol w="966688">
                  <a:extLst>
                    <a:ext uri="{9D8B030D-6E8A-4147-A177-3AD203B41FA5}">
                      <a16:colId xmlns:a16="http://schemas.microsoft.com/office/drawing/2014/main" val="379211237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064051005"/>
                    </a:ext>
                  </a:extLst>
                </a:gridCol>
                <a:gridCol w="1066799">
                  <a:extLst>
                    <a:ext uri="{9D8B030D-6E8A-4147-A177-3AD203B41FA5}">
                      <a16:colId xmlns:a16="http://schemas.microsoft.com/office/drawing/2014/main" val="1354252168"/>
                    </a:ext>
                  </a:extLst>
                </a:gridCol>
              </a:tblGrid>
              <a:tr h="356398"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latin typeface="+mn-lt"/>
                        </a:rPr>
                        <a:t>#</a:t>
                      </a:r>
                    </a:p>
                  </a:txBody>
                  <a:tcPr marL="72000" marR="7200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latin typeface="+mn-lt"/>
                        </a:rPr>
                        <a:t>Big States</a:t>
                      </a:r>
                    </a:p>
                  </a:txBody>
                  <a:tcPr marL="72000" marR="7200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latin typeface="+mn-lt"/>
                        </a:rPr>
                        <a:t>Score</a:t>
                      </a:r>
                    </a:p>
                  </a:txBody>
                  <a:tcPr marL="72000" marR="7200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latin typeface="+mn-lt"/>
                        </a:rPr>
                        <a:t>NE &amp; Hill</a:t>
                      </a:r>
                    </a:p>
                  </a:txBody>
                  <a:tcPr marL="72000" marR="7200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>
                          <a:latin typeface="+mn-lt"/>
                        </a:rPr>
                        <a:t>Score</a:t>
                      </a:r>
                    </a:p>
                  </a:txBody>
                  <a:tcPr marL="72000" marR="7200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latin typeface="+mn-lt"/>
                        </a:rPr>
                        <a:t>UTs</a:t>
                      </a:r>
                    </a:p>
                  </a:txBody>
                  <a:tcPr marL="72000" marR="7200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>
                          <a:latin typeface="+mn-lt"/>
                        </a:rPr>
                        <a:t>Score</a:t>
                      </a:r>
                    </a:p>
                  </a:txBody>
                  <a:tcPr marL="72000" marR="72000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West Bengal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0.63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Himachal Pradesh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5.22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Chandigarh</a:t>
                      </a:r>
                    </a:p>
                  </a:txBody>
                  <a:tcPr marL="7200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0.62</a:t>
                      </a:r>
                    </a:p>
                  </a:txBody>
                  <a:tcPr marL="7200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Kerala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0.59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Uttarakhand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4.87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Daman &amp; Diu</a:t>
                      </a:r>
                    </a:p>
                  </a:txBody>
                  <a:tcPr marL="7200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0.60</a:t>
                      </a:r>
                    </a:p>
                  </a:txBody>
                  <a:tcPr marL="7200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Tamil Nadu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0.58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Tripura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4.50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Pondicherry</a:t>
                      </a:r>
                    </a:p>
                  </a:txBody>
                  <a:tcPr marL="7200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0.56</a:t>
                      </a:r>
                    </a:p>
                  </a:txBody>
                  <a:tcPr marL="7200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Bihar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0.56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Mizoram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4.41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A&amp;N Islands</a:t>
                      </a:r>
                    </a:p>
                  </a:txBody>
                  <a:tcPr marL="7200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0.54</a:t>
                      </a:r>
                    </a:p>
                  </a:txBody>
                  <a:tcPr marL="7200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Orissa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0.56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Sikkim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4.21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Lakshadweep</a:t>
                      </a:r>
                    </a:p>
                  </a:txBody>
                  <a:tcPr marL="7200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0.54</a:t>
                      </a:r>
                    </a:p>
                  </a:txBody>
                  <a:tcPr marL="7200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Punjab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0.55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Assam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4.07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Delhi</a:t>
                      </a:r>
                    </a:p>
                  </a:txBody>
                  <a:tcPr marL="7200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0.17</a:t>
                      </a:r>
                    </a:p>
                  </a:txBody>
                  <a:tcPr marL="7200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Karnataka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0.55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 &amp; K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4.04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D&amp;N Haveli</a:t>
                      </a:r>
                    </a:p>
                  </a:txBody>
                  <a:tcPr marL="7200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0.14</a:t>
                      </a:r>
                    </a:p>
                  </a:txBody>
                  <a:tcPr marL="7200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Rajasthan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0.55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Manipur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3.93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Jharkhand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0.55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Meghalaya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3.81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Uttar Pradesh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0.55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Nagaland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3.55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Gujarat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0.55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Arunachal Pradesh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3.03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Maharashtra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0.54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Chhattisgarh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0.54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Madhya Pradesh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0.54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Haryana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0.54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Telangana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0.49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Andhra Pradesh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0.40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Goa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0.14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55800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Composite Ranking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80A32F-1B74-4879-BDC6-6170C0B07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313168"/>
            <a:ext cx="8991600" cy="87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7396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2B683-40AF-4D49-AF32-F5C45E035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Composite Ranking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7596DB-7D21-4267-B006-B18FE7B4B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A95DA533-E834-4389-A92E-03E28B12CF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7845739"/>
              </p:ext>
            </p:extLst>
          </p:nvPr>
        </p:nvGraphicFramePr>
        <p:xfrm>
          <a:off x="488004" y="959168"/>
          <a:ext cx="8229599" cy="4127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8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2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439655808"/>
                    </a:ext>
                  </a:extLst>
                </a:gridCol>
                <a:gridCol w="1624112">
                  <a:extLst>
                    <a:ext uri="{9D8B030D-6E8A-4147-A177-3AD203B41FA5}">
                      <a16:colId xmlns:a16="http://schemas.microsoft.com/office/drawing/2014/main" val="3082063882"/>
                    </a:ext>
                  </a:extLst>
                </a:gridCol>
                <a:gridCol w="966688">
                  <a:extLst>
                    <a:ext uri="{9D8B030D-6E8A-4147-A177-3AD203B41FA5}">
                      <a16:colId xmlns:a16="http://schemas.microsoft.com/office/drawing/2014/main" val="379211237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064051005"/>
                    </a:ext>
                  </a:extLst>
                </a:gridCol>
                <a:gridCol w="1066799">
                  <a:extLst>
                    <a:ext uri="{9D8B030D-6E8A-4147-A177-3AD203B41FA5}">
                      <a16:colId xmlns:a16="http://schemas.microsoft.com/office/drawing/2014/main" val="1354252168"/>
                    </a:ext>
                  </a:extLst>
                </a:gridCol>
              </a:tblGrid>
              <a:tr h="356398"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latin typeface="+mn-lt"/>
                        </a:rPr>
                        <a:t>#</a:t>
                      </a:r>
                    </a:p>
                  </a:txBody>
                  <a:tcPr marL="72000" marR="7200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latin typeface="+mn-lt"/>
                        </a:rPr>
                        <a:t>Big States</a:t>
                      </a:r>
                    </a:p>
                  </a:txBody>
                  <a:tcPr marL="72000" marR="7200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latin typeface="+mn-lt"/>
                        </a:rPr>
                        <a:t>Score</a:t>
                      </a:r>
                    </a:p>
                  </a:txBody>
                  <a:tcPr marL="72000" marR="7200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latin typeface="+mn-lt"/>
                        </a:rPr>
                        <a:t>NE &amp; Hill</a:t>
                      </a:r>
                    </a:p>
                  </a:txBody>
                  <a:tcPr marL="72000" marR="7200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>
                          <a:latin typeface="+mn-lt"/>
                        </a:rPr>
                        <a:t>Score</a:t>
                      </a:r>
                    </a:p>
                  </a:txBody>
                  <a:tcPr marL="72000" marR="7200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latin typeface="+mn-lt"/>
                        </a:rPr>
                        <a:t>UTs</a:t>
                      </a:r>
                    </a:p>
                  </a:txBody>
                  <a:tcPr marL="72000" marR="7200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>
                          <a:latin typeface="+mn-lt"/>
                        </a:rPr>
                        <a:t>Score</a:t>
                      </a:r>
                    </a:p>
                  </a:txBody>
                  <a:tcPr marL="72000" marR="72000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Tamil Nadu</a:t>
                      </a:r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5.62</a:t>
                      </a:r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Himachal Pradesh</a:t>
                      </a:r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5.22</a:t>
                      </a: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Pondicherry</a:t>
                      </a:r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4.69</a:t>
                      </a:r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Maharashtra</a:t>
                      </a:r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5.40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Uttarakhand</a:t>
                      </a:r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4.87</a:t>
                      </a:r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Chandigarh</a:t>
                      </a:r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4.68</a:t>
                      </a:r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Karnataka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5.10</a:t>
                      </a:r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Tripura</a:t>
                      </a:r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4.50</a:t>
                      </a:r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Delhi</a:t>
                      </a:r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4.39</a:t>
                      </a:r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Chhattisgarh</a:t>
                      </a:r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5.05</a:t>
                      </a:r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Mizoram</a:t>
                      </a:r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4.41</a:t>
                      </a:r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Daman &amp; Diu</a:t>
                      </a:r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4.33</a:t>
                      </a:r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Andhra Pradesh</a:t>
                      </a:r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5.05</a:t>
                      </a:r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Sikkim</a:t>
                      </a:r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4.21</a:t>
                      </a:r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A&amp;N Islands</a:t>
                      </a:r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4.12</a:t>
                      </a:r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Gujarat</a:t>
                      </a:r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5.04</a:t>
                      </a:r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Assam</a:t>
                      </a:r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4.07</a:t>
                      </a:r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D&amp;N Haveli</a:t>
                      </a:r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3.12</a:t>
                      </a:r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Haryana</a:t>
                      </a:r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5.00</a:t>
                      </a:r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 &amp; K</a:t>
                      </a:r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4.04</a:t>
                      </a:r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Lakshadweep</a:t>
                      </a:r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2.97</a:t>
                      </a:r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Kerala</a:t>
                      </a:r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4.98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Manipur</a:t>
                      </a:r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3.93</a:t>
                      </a:r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Madhya Pradesh</a:t>
                      </a:r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4.85</a:t>
                      </a:r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Meghalaya</a:t>
                      </a:r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3.81</a:t>
                      </a:r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West Bengal</a:t>
                      </a:r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4.84</a:t>
                      </a:r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Nagaland</a:t>
                      </a:r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3.55</a:t>
                      </a:r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Telangana</a:t>
                      </a:r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4.83</a:t>
                      </a:r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Arunachal Pradesh</a:t>
                      </a:r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3.03</a:t>
                      </a:r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Rajasthan</a:t>
                      </a:r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4.80</a:t>
                      </a: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Punjab</a:t>
                      </a:r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4.57</a:t>
                      </a:r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Orissa</a:t>
                      </a:r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4.44</a:t>
                      </a:r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Bihar</a:t>
                      </a:r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4.40</a:t>
                      </a:r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Goa</a:t>
                      </a:r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4.29</a:t>
                      </a:r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Uttar Pradesh</a:t>
                      </a:r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4.25</a:t>
                      </a:r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94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Jharkhand</a:t>
                      </a:r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4.23</a:t>
                      </a:r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350" marT="635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642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7B7441A-8047-4AE9-B5DB-F7E51D827B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7479128"/>
              </p:ext>
            </p:extLst>
          </p:nvPr>
        </p:nvGraphicFramePr>
        <p:xfrm>
          <a:off x="228600" y="880110"/>
          <a:ext cx="8667750" cy="3925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369B11EF-BF68-4BDD-A060-B9B3613A4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742950"/>
          </a:xfrm>
        </p:spPr>
        <p:txBody>
          <a:bodyPr>
            <a:normAutofit/>
          </a:bodyPr>
          <a:lstStyle/>
          <a:p>
            <a:pPr algn="ctr"/>
            <a:r>
              <a:rPr lang="en-IN" sz="2800" b="1" dirty="0"/>
              <a:t>Good Governance Index (GGI) - Background</a:t>
            </a:r>
          </a:p>
        </p:txBody>
      </p:sp>
    </p:spTree>
    <p:extLst>
      <p:ext uri="{BB962C8B-B14F-4D97-AF65-F5344CB8AC3E}">
        <p14:creationId xmlns:p14="http://schemas.microsoft.com/office/powerpoint/2010/main" val="9763028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41616-548D-4267-9C83-B22292499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Thank You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76AB58-D21B-46BF-8BDC-256AEA18B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43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2800" dirty="0"/>
              <a:t>Indicator Selection Principles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02729354"/>
              </p:ext>
            </p:extLst>
          </p:nvPr>
        </p:nvGraphicFramePr>
        <p:xfrm>
          <a:off x="762000" y="1009650"/>
          <a:ext cx="7543800" cy="37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Pie 6"/>
          <p:cNvSpPr/>
          <p:nvPr/>
        </p:nvSpPr>
        <p:spPr>
          <a:xfrm rot="5400000">
            <a:off x="2942188" y="1229762"/>
            <a:ext cx="3276600" cy="3196828"/>
          </a:xfrm>
          <a:prstGeom prst="pie">
            <a:avLst>
              <a:gd name="adj1" fmla="val 14695397"/>
              <a:gd name="adj2" fmla="val 16200000"/>
            </a:avLst>
          </a:prstGeom>
          <a:solidFill>
            <a:srgbClr val="47A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400800" y="2370976"/>
            <a:ext cx="1676400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47A7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500" dirty="0">
                <a:solidFill>
                  <a:schemeClr val="tx1"/>
                </a:solidFill>
              </a:rPr>
              <a:t>Leading to improved results</a:t>
            </a:r>
          </a:p>
        </p:txBody>
      </p:sp>
      <p:sp>
        <p:nvSpPr>
          <p:cNvPr id="9" name="TextBox 8"/>
          <p:cNvSpPr txBox="1"/>
          <p:nvPr/>
        </p:nvSpPr>
        <p:spPr>
          <a:xfrm rot="20670557">
            <a:off x="5416903" y="2191268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>
                <a:solidFill>
                  <a:schemeClr val="bg1"/>
                </a:solidFill>
              </a:rPr>
              <a:t>Input &amp; </a:t>
            </a:r>
          </a:p>
          <a:p>
            <a:r>
              <a:rPr lang="en-IN" sz="1400" dirty="0">
                <a:solidFill>
                  <a:schemeClr val="bg1"/>
                </a:solidFill>
              </a:rPr>
              <a:t>process</a:t>
            </a:r>
          </a:p>
        </p:txBody>
      </p:sp>
      <p:sp>
        <p:nvSpPr>
          <p:cNvPr id="10" name="Pie 9"/>
          <p:cNvSpPr/>
          <p:nvPr/>
        </p:nvSpPr>
        <p:spPr>
          <a:xfrm rot="16200000">
            <a:off x="2855714" y="1330636"/>
            <a:ext cx="3276600" cy="3196828"/>
          </a:xfrm>
          <a:prstGeom prst="pie">
            <a:avLst>
              <a:gd name="adj1" fmla="val 14695397"/>
              <a:gd name="adj2" fmla="val 16200000"/>
            </a:avLst>
          </a:prstGeom>
          <a:solidFill>
            <a:srgbClr val="A4B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20670557">
            <a:off x="2927823" y="2949685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>
                <a:solidFill>
                  <a:schemeClr val="bg1"/>
                </a:solidFill>
              </a:rPr>
              <a:t>Data generation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987334" y="2451302"/>
            <a:ext cx="1676400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A4B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500" dirty="0">
                <a:solidFill>
                  <a:schemeClr val="tx1"/>
                </a:solidFill>
              </a:rPr>
              <a:t>Compile data at Ministry level</a:t>
            </a:r>
          </a:p>
        </p:txBody>
      </p:sp>
    </p:spTree>
    <p:extLst>
      <p:ext uri="{BB962C8B-B14F-4D97-AF65-F5344CB8AC3E}">
        <p14:creationId xmlns:p14="http://schemas.microsoft.com/office/powerpoint/2010/main" val="3237287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857250"/>
            <a:ext cx="5562600" cy="4171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2800" dirty="0"/>
              <a:t>Stakeholders’ Consultation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799" y="971550"/>
            <a:ext cx="2440481" cy="2085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National Consultations with Sector Experts: 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SDG, Finance, Environment, Governance, etc.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DARPG &amp; CGG Expert Team (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4 May 2017)</a:t>
            </a:r>
          </a:p>
        </p:txBody>
      </p:sp>
      <p:sp>
        <p:nvSpPr>
          <p:cNvPr id="7" name="Rectangle 6"/>
          <p:cNvSpPr/>
          <p:nvPr/>
        </p:nvSpPr>
        <p:spPr>
          <a:xfrm>
            <a:off x="6705600" y="1084733"/>
            <a:ext cx="2285999" cy="239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Consultation with the States &amp; UTs </a:t>
            </a:r>
          </a:p>
          <a:p>
            <a:pPr marL="285750" lvl="0" indent="-285750">
              <a:spcAft>
                <a:spcPct val="15000"/>
              </a:spcAft>
              <a:buFontTx/>
              <a:buChar char="-"/>
            </a:pPr>
            <a:r>
              <a:rPr lang="en-IN" sz="1200" dirty="0"/>
              <a:t>ATI, Nainital: Northern States (07 - 08 July 2017)</a:t>
            </a:r>
          </a:p>
          <a:p>
            <a:pPr marL="285750" lvl="0" indent="-285750">
              <a:spcAft>
                <a:spcPct val="15000"/>
              </a:spcAft>
              <a:buFontTx/>
              <a:buChar char="-"/>
            </a:pPr>
            <a:r>
              <a:rPr lang="en-IN" sz="1200" dirty="0"/>
              <a:t>CGG, Hyderabad: 22 States (22 July 2017)</a:t>
            </a:r>
          </a:p>
          <a:p>
            <a:pPr marL="285750" lvl="0" indent="-285750">
              <a:spcAft>
                <a:spcPct val="15000"/>
              </a:spcAft>
              <a:buFontTx/>
              <a:buChar char="-"/>
            </a:pPr>
            <a:r>
              <a:rPr lang="en-IN" sz="1200" dirty="0"/>
              <a:t>GIPARD, Goa: 17 States    (14 - 15 Sept 2017)</a:t>
            </a:r>
          </a:p>
          <a:p>
            <a:pPr marL="285750" indent="-285750">
              <a:spcAft>
                <a:spcPct val="15000"/>
              </a:spcAft>
              <a:buFontTx/>
              <a:buChar char="-"/>
            </a:pPr>
            <a:r>
              <a:rPr lang="en-IN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ATI, Guwahati: </a:t>
            </a:r>
            <a:r>
              <a:rPr lang="en-IN" sz="1200" dirty="0"/>
              <a:t>(22 – 23 Dec 2017)</a:t>
            </a:r>
            <a:endParaRPr lang="en-IN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799" y="3409950"/>
            <a:ext cx="244048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Consultation Meetings with Ministries of GoI</a:t>
            </a:r>
          </a:p>
          <a:p>
            <a:pPr marL="285750" indent="-285750">
              <a:buFontTx/>
              <a:buChar char="-"/>
            </a:pPr>
            <a:r>
              <a:rPr lang="en-IN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three rounds of inter-ministerial consultations at Delhi (</a:t>
            </a:r>
            <a:r>
              <a:rPr lang="en-IN" sz="1200" dirty="0"/>
              <a:t>01-02 June, 08 June &amp;     15-16 June 2017)</a:t>
            </a:r>
            <a:endParaRPr lang="en-IN" sz="1200" b="1" dirty="0"/>
          </a:p>
          <a:p>
            <a:pPr marL="285750" indent="-285750">
              <a:buFontTx/>
              <a:buChar char="-"/>
            </a:pPr>
            <a:endParaRPr lang="en-IN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20542" y="3410798"/>
            <a:ext cx="2471057" cy="1393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Presentation to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Sectoral Group of Secretaries (SGoS-9) 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(2 June 2017 &amp; 14 August 2017)</a:t>
            </a:r>
            <a:endParaRPr lang="en-US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647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27276-EC8A-469E-A2DB-6516A0F42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2800" dirty="0"/>
              <a:t>GGI Report Finalisation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06E461-8F36-4F6B-B008-F3F466994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403D72-1BA6-4BFE-BFC5-5AC035BFC93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2000" dirty="0"/>
              <a:t>Draft GGI report was finalised by DARPG and circulated on 06 Nov 2018 to all Ministries/Departments and States and UTs for feedback/input</a:t>
            </a:r>
          </a:p>
          <a:p>
            <a:pPr>
              <a:lnSpc>
                <a:spcPct val="150000"/>
              </a:lnSpc>
            </a:pPr>
            <a:endParaRPr lang="en-IN" sz="2000" dirty="0"/>
          </a:p>
          <a:p>
            <a:pPr>
              <a:lnSpc>
                <a:spcPct val="150000"/>
              </a:lnSpc>
            </a:pPr>
            <a:r>
              <a:rPr lang="en-IN" sz="2000" dirty="0"/>
              <a:t>Response received from 17 Ministries/Departments, 3 States and one Union Territory</a:t>
            </a:r>
          </a:p>
        </p:txBody>
      </p:sp>
    </p:spTree>
    <p:extLst>
      <p:ext uri="{BB962C8B-B14F-4D97-AF65-F5344CB8AC3E}">
        <p14:creationId xmlns:p14="http://schemas.microsoft.com/office/powerpoint/2010/main" val="1097081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300"/>
            <a:ext cx="9144000" cy="742950"/>
          </a:xfrm>
        </p:spPr>
        <p:txBody>
          <a:bodyPr>
            <a:noAutofit/>
          </a:bodyPr>
          <a:lstStyle/>
          <a:p>
            <a:pPr lvl="0" algn="ctr"/>
            <a:r>
              <a:rPr lang="en-IN" sz="2800" dirty="0"/>
              <a:t>GGI Sectors &amp; Indicators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768754182"/>
              </p:ext>
            </p:extLst>
          </p:nvPr>
        </p:nvGraphicFramePr>
        <p:xfrm>
          <a:off x="304800" y="895350"/>
          <a:ext cx="8534400" cy="3858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6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12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14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015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999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55686">
                <a:tc>
                  <a:txBody>
                    <a:bodyPr/>
                    <a:lstStyle/>
                    <a:p>
                      <a:pPr marL="0" marR="3810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#</a:t>
                      </a:r>
                      <a:endParaRPr lang="en-IN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810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Governance Sectors</a:t>
                      </a:r>
                      <a:endParaRPr lang="en-IN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810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latin typeface="+mn-lt"/>
                          <a:ea typeface="Calibri"/>
                          <a:cs typeface="Times New Roman"/>
                        </a:rPr>
                        <a:t>No of Indicators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810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#</a:t>
                      </a:r>
                      <a:endParaRPr lang="en-IN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810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Governance Sectors</a:t>
                      </a:r>
                      <a:endParaRPr lang="en-IN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810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>
                          <a:latin typeface="+mn-lt"/>
                          <a:ea typeface="Calibri"/>
                          <a:cs typeface="Times New Roman"/>
                        </a:rPr>
                        <a:t>No of Indicators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266">
                <a:tc>
                  <a:txBody>
                    <a:bodyPr/>
                    <a:lstStyle/>
                    <a:p>
                      <a:pPr marL="342900" marR="38100" lvl="0" indent="-342900" algn="ctr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1600" b="1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1.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810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+mn-lt"/>
                          <a:ea typeface="Calibri"/>
                          <a:cs typeface="Times New Roman"/>
                        </a:rPr>
                        <a:t>Agriculture and Allied Sectors</a:t>
                      </a:r>
                      <a:endParaRPr lang="en-IN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3810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dirty="0"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38100" lvl="0" indent="-342900" algn="ctr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1600" b="1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6.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810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Economic Governance</a:t>
                      </a:r>
                      <a:endParaRPr kumimoji="0" lang="en-IN" sz="1400" b="1" kern="1200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3810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800" b="1" kern="12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266">
                <a:tc>
                  <a:txBody>
                    <a:bodyPr/>
                    <a:lstStyle/>
                    <a:p>
                      <a:pPr marL="342900" marR="38100" lvl="0" indent="-342900" algn="ctr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1600" b="1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2.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810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Commerce &amp; Industries</a:t>
                      </a:r>
                      <a:endParaRPr kumimoji="0" lang="en-IN" sz="1400" b="1" kern="1200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3810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800" b="1" kern="12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38100" lvl="0" indent="-342900" algn="ctr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1600" b="1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7.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810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+mn-lt"/>
                          <a:ea typeface="Calibri"/>
                          <a:cs typeface="Times New Roman"/>
                        </a:rPr>
                        <a:t>Social Welfare &amp; Development</a:t>
                      </a:r>
                      <a:endParaRPr kumimoji="0" lang="en-IN" sz="1400" b="1" kern="1200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3810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800" b="1" kern="12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266">
                <a:tc>
                  <a:txBody>
                    <a:bodyPr/>
                    <a:lstStyle/>
                    <a:p>
                      <a:pPr marL="342900" marR="38100" lvl="0" indent="-342900" algn="ctr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1600" b="1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3.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810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Human Resource Development</a:t>
                      </a:r>
                      <a:endParaRPr kumimoji="0" lang="en-IN" sz="1400" b="1" kern="1200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3810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800" b="1" kern="12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38100" lvl="0" indent="-342900" algn="ctr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1600" b="1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8.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810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Judicial &amp; Public Security</a:t>
                      </a:r>
                      <a:endParaRPr kumimoji="0" lang="en-IN" sz="1400" b="1" kern="1200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3810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800" b="1" kern="12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0266">
                <a:tc>
                  <a:txBody>
                    <a:bodyPr/>
                    <a:lstStyle/>
                    <a:p>
                      <a:pPr marL="342900" marR="38100" lvl="0" indent="-342900" algn="ctr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1600" b="1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4.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810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+mn-lt"/>
                          <a:ea typeface="Calibri"/>
                          <a:cs typeface="Times New Roman"/>
                        </a:rPr>
                        <a:t>Public Health</a:t>
                      </a:r>
                      <a:endParaRPr lang="en-IN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3810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dirty="0"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38100" lvl="0" indent="-342900" algn="ctr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1600" b="1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9.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8100" indent="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kumimoji="0" lang="en-IN" sz="1400" b="1" kern="12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Environment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3810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kumimoji="0" lang="en-IN" sz="1800" b="1" kern="12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0266">
                <a:tc>
                  <a:txBody>
                    <a:bodyPr/>
                    <a:lstStyle/>
                    <a:p>
                      <a:pPr marL="342900" marR="38100" lvl="0" indent="-342900" algn="ctr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1600" b="1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5.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+mn-lt"/>
                          <a:ea typeface="Calibri"/>
                          <a:cs typeface="Times New Roman"/>
                        </a:rPr>
                        <a:t>Public Infrastructure &amp; Utilities</a:t>
                      </a:r>
                      <a:endParaRPr lang="en-IN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IN" sz="1800" b="1" kern="12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IN" sz="1600" b="1" kern="120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10.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IN" sz="1400" b="1" kern="1200" dirty="0">
                          <a:solidFill>
                            <a:schemeClr val="dk1"/>
                          </a:solidFill>
                          <a:latin typeface="+mn-lt"/>
                          <a:cs typeface="Times New Roman"/>
                        </a:rPr>
                        <a:t>Citizen Centric Governance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IN" sz="1800" b="1" kern="1200" dirty="0">
                          <a:solidFill>
                            <a:schemeClr val="dk1"/>
                          </a:solidFill>
                          <a:latin typeface="+mn-lt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6746">
                <a:tc>
                  <a:txBody>
                    <a:bodyPr/>
                    <a:lstStyle/>
                    <a:p>
                      <a:pPr marL="342900" marR="38100" lvl="0" indent="-342900" algn="ctr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IN" sz="14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810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N" sz="1400" b="1" kern="1200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3810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N" sz="1800" b="1" kern="1200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en-IN" sz="1400" kern="12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IN" sz="1400" b="1" kern="12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IN" sz="1800" b="1" kern="12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038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300"/>
            <a:ext cx="9144000" cy="742950"/>
          </a:xfrm>
        </p:spPr>
        <p:txBody>
          <a:bodyPr>
            <a:noAutofit/>
          </a:bodyPr>
          <a:lstStyle/>
          <a:p>
            <a:pPr lvl="0" algn="ctr"/>
            <a:r>
              <a:rPr lang="en-IN" sz="2800" dirty="0"/>
              <a:t>Grouping of States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63184826"/>
              </p:ext>
            </p:extLst>
          </p:nvPr>
        </p:nvGraphicFramePr>
        <p:xfrm>
          <a:off x="414000" y="949897"/>
          <a:ext cx="8424000" cy="3817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334053573"/>
                    </a:ext>
                  </a:extLst>
                </a:gridCol>
                <a:gridCol w="2412000">
                  <a:extLst>
                    <a:ext uri="{9D8B030D-6E8A-4147-A177-3AD203B41FA5}">
                      <a16:colId xmlns:a16="http://schemas.microsoft.com/office/drawing/2014/main" val="109906193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943168893"/>
                    </a:ext>
                  </a:extLst>
                </a:gridCol>
                <a:gridCol w="2412000">
                  <a:extLst>
                    <a:ext uri="{9D8B030D-6E8A-4147-A177-3AD203B41FA5}">
                      <a16:colId xmlns:a16="http://schemas.microsoft.com/office/drawing/2014/main" val="21431653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3810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#</a:t>
                      </a:r>
                      <a:endParaRPr lang="en-IN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810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dirty="0">
                          <a:latin typeface="+mn-lt"/>
                          <a:ea typeface="Calibri"/>
                          <a:cs typeface="Times New Roman"/>
                        </a:rPr>
                        <a:t>Big States</a:t>
                      </a:r>
                    </a:p>
                  </a:txBody>
                  <a:tcPr marL="3600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810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latin typeface="+mn-lt"/>
                          <a:ea typeface="Calibri"/>
                          <a:cs typeface="Times New Roman"/>
                        </a:rPr>
                        <a:t>#</a:t>
                      </a:r>
                    </a:p>
                  </a:txBody>
                  <a:tcPr marL="3600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810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dirty="0"/>
                        <a:t>North East and Hill States</a:t>
                      </a:r>
                      <a:endParaRPr lang="en-IN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810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#</a:t>
                      </a:r>
                      <a:endParaRPr lang="en-IN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810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Union Territories*</a:t>
                      </a:r>
                      <a:endParaRPr lang="en-IN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38100" lvl="0" indent="-342900" algn="ctr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120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1.</a:t>
                      </a:r>
                    </a:p>
                  </a:txBody>
                  <a:tcPr marL="3600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IN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/>
                        </a:rPr>
                        <a:t>Andhra Pradesh</a:t>
                      </a: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38100" lvl="0" indent="-342900" algn="ctr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120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1.</a:t>
                      </a:r>
                    </a:p>
                  </a:txBody>
                  <a:tcPr marL="3600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IN" sz="1200" b="0" kern="1200" dirty="0">
                          <a:solidFill>
                            <a:schemeClr val="dk1"/>
                          </a:solidFill>
                          <a:latin typeface="+mn-lt"/>
                          <a:cs typeface="Times New Roman"/>
                        </a:rPr>
                        <a:t>Arunachal Pradesh</a:t>
                      </a: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38100" lvl="0" indent="-342900" algn="ctr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120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1.</a:t>
                      </a:r>
                    </a:p>
                  </a:txBody>
                  <a:tcPr marL="3600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869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IN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/>
                        </a:rPr>
                        <a:t>A&amp;N Islands</a:t>
                      </a: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38100" lvl="0" indent="-342900" algn="ctr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120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2.</a:t>
                      </a:r>
                    </a:p>
                  </a:txBody>
                  <a:tcPr marL="3600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IN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/>
                        </a:rPr>
                        <a:t>Bihar</a:t>
                      </a: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38100" lvl="0" indent="-342900" algn="ctr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120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2.</a:t>
                      </a:r>
                    </a:p>
                  </a:txBody>
                  <a:tcPr marL="3600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IN" sz="1200" b="0" kern="1200" dirty="0">
                          <a:solidFill>
                            <a:schemeClr val="dk1"/>
                          </a:solidFill>
                          <a:latin typeface="+mn-lt"/>
                          <a:cs typeface="Times New Roman"/>
                        </a:rPr>
                        <a:t>Assam</a:t>
                      </a: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38100" lvl="0" indent="-342900" algn="ctr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120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2.</a:t>
                      </a:r>
                    </a:p>
                  </a:txBody>
                  <a:tcPr marL="3600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869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IN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/>
                        </a:rPr>
                        <a:t>Chandigarh</a:t>
                      </a: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38100" lvl="0" indent="-342900" algn="ctr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120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3.</a:t>
                      </a:r>
                    </a:p>
                  </a:txBody>
                  <a:tcPr marL="3600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IN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/>
                        </a:rPr>
                        <a:t>Chhattisgarh</a:t>
                      </a: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38100" lvl="0" indent="-342900" algn="ctr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120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3.</a:t>
                      </a:r>
                    </a:p>
                  </a:txBody>
                  <a:tcPr marL="3600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IN" sz="1200" b="0" kern="1200" dirty="0">
                          <a:solidFill>
                            <a:schemeClr val="dk1"/>
                          </a:solidFill>
                          <a:latin typeface="+mn-lt"/>
                          <a:cs typeface="Times New Roman"/>
                        </a:rPr>
                        <a:t>Himachal Pradesh</a:t>
                      </a: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38100" lvl="0" indent="-342900" algn="ctr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120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3.</a:t>
                      </a:r>
                    </a:p>
                  </a:txBody>
                  <a:tcPr marL="3600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869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IN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/>
                        </a:rPr>
                        <a:t>D&amp;N Haveli</a:t>
                      </a: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38100" lvl="0" indent="-342900" algn="ctr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120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4.</a:t>
                      </a:r>
                    </a:p>
                  </a:txBody>
                  <a:tcPr marL="3600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IN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/>
                        </a:rPr>
                        <a:t>Goa</a:t>
                      </a: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38100" lvl="0" indent="-342900" algn="ctr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120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4.</a:t>
                      </a:r>
                    </a:p>
                  </a:txBody>
                  <a:tcPr marL="3600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IN" sz="1200" b="0" kern="1200" dirty="0">
                          <a:solidFill>
                            <a:schemeClr val="dk1"/>
                          </a:solidFill>
                          <a:latin typeface="+mn-lt"/>
                          <a:cs typeface="Times New Roman"/>
                        </a:rPr>
                        <a:t>J &amp; K*</a:t>
                      </a: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38100" lvl="0" indent="-342900" algn="ctr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120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4.</a:t>
                      </a:r>
                    </a:p>
                  </a:txBody>
                  <a:tcPr marL="3600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869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IN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/>
                        </a:rPr>
                        <a:t>Daman &amp; Diu</a:t>
                      </a: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38100" lvl="0" indent="-342900" algn="ctr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120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5.</a:t>
                      </a:r>
                    </a:p>
                  </a:txBody>
                  <a:tcPr marL="3600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IN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/>
                        </a:rPr>
                        <a:t>Gujarat</a:t>
                      </a: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38100" lvl="0" indent="-342900" algn="ctr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120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5.</a:t>
                      </a:r>
                    </a:p>
                  </a:txBody>
                  <a:tcPr marL="3600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IN" sz="1200" b="0" kern="1200" dirty="0">
                          <a:solidFill>
                            <a:schemeClr val="dk1"/>
                          </a:solidFill>
                          <a:latin typeface="+mn-lt"/>
                          <a:cs typeface="Times New Roman"/>
                        </a:rPr>
                        <a:t>Manipur</a:t>
                      </a: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38100" lvl="0" indent="-342900" algn="ctr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120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5.</a:t>
                      </a:r>
                    </a:p>
                  </a:txBody>
                  <a:tcPr marL="3600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869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IN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/>
                        </a:rPr>
                        <a:t>Delhi</a:t>
                      </a: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38100" lvl="0" indent="-342900" algn="ctr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120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6.</a:t>
                      </a:r>
                    </a:p>
                  </a:txBody>
                  <a:tcPr marL="3600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IN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/>
                        </a:rPr>
                        <a:t>Haryana</a:t>
                      </a: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38100" lvl="0" indent="-342900" algn="ctr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120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6.</a:t>
                      </a:r>
                    </a:p>
                  </a:txBody>
                  <a:tcPr marL="3600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IN" sz="1200" b="0" kern="1200" dirty="0">
                          <a:solidFill>
                            <a:schemeClr val="dk1"/>
                          </a:solidFill>
                          <a:latin typeface="+mn-lt"/>
                          <a:cs typeface="Times New Roman"/>
                        </a:rPr>
                        <a:t>Meghalaya</a:t>
                      </a: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38100" lvl="0" indent="-342900" algn="ctr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120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6.</a:t>
                      </a:r>
                    </a:p>
                  </a:txBody>
                  <a:tcPr marL="3600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869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IN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/>
                        </a:rPr>
                        <a:t>Lakshadweep</a:t>
                      </a: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404825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38100" lvl="0" indent="-342900" algn="ctr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120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7.</a:t>
                      </a:r>
                    </a:p>
                  </a:txBody>
                  <a:tcPr marL="3600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IN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/>
                        </a:rPr>
                        <a:t>Jharkhand</a:t>
                      </a: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38100" lvl="0" indent="-342900" algn="ctr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120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7.</a:t>
                      </a:r>
                    </a:p>
                  </a:txBody>
                  <a:tcPr marL="3600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IN" sz="1200" b="0" kern="1200" dirty="0">
                          <a:solidFill>
                            <a:schemeClr val="dk1"/>
                          </a:solidFill>
                          <a:latin typeface="+mn-lt"/>
                          <a:cs typeface="Times New Roman"/>
                        </a:rPr>
                        <a:t>Mizoram</a:t>
                      </a: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38100" lvl="0" indent="-342900" algn="ctr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120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7.</a:t>
                      </a:r>
                    </a:p>
                  </a:txBody>
                  <a:tcPr marL="3600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869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IN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/>
                        </a:rPr>
                        <a:t>Pondicherry</a:t>
                      </a: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074974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38100" lvl="0" indent="-342900" algn="ctr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120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8.</a:t>
                      </a:r>
                    </a:p>
                  </a:txBody>
                  <a:tcPr marL="3600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IN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/>
                        </a:rPr>
                        <a:t>Karnataka</a:t>
                      </a: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38100" lvl="0" indent="-342900" algn="ctr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120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8.</a:t>
                      </a:r>
                    </a:p>
                  </a:txBody>
                  <a:tcPr marL="3600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IN" sz="1200" b="0" kern="1200" dirty="0">
                          <a:solidFill>
                            <a:schemeClr val="dk1"/>
                          </a:solidFill>
                          <a:latin typeface="+mn-lt"/>
                          <a:cs typeface="Times New Roman"/>
                        </a:rPr>
                        <a:t>Nagaland</a:t>
                      </a: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11">
                  <a:txBody>
                    <a:bodyPr/>
                    <a:lstStyle/>
                    <a:p>
                      <a:pPr algn="l" fontAlgn="b"/>
                      <a:endParaRPr kumimoji="0" lang="en-IN" sz="1200" b="0" kern="1200" dirty="0">
                        <a:solidFill>
                          <a:schemeClr val="dk1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8693"/>
                    </a:solidFill>
                  </a:tcPr>
                </a:tc>
                <a:tc rowSpan="11">
                  <a:txBody>
                    <a:bodyPr/>
                    <a:lstStyle/>
                    <a:p>
                      <a:pPr algn="just"/>
                      <a:r>
                        <a:rPr kumimoji="0" lang="en-IN" sz="1000" b="0" i="1" kern="1200" dirty="0">
                          <a:solidFill>
                            <a:schemeClr val="dk1"/>
                          </a:solidFill>
                          <a:latin typeface="+mn-lt"/>
                          <a:cs typeface="Times New Roman"/>
                        </a:rPr>
                        <a:t>Note: * = </a:t>
                      </a:r>
                      <a:r>
                        <a:rPr kumimoji="0" lang="en-US" sz="10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State of Jammu &amp; Kashmir (J&amp;K) and Ladakh are accorded the status of UTs recently. While designing the GGI framework and subsequent ranking the data was available for J&amp;K as State and no data was available separately for Ladakh. Therefore, J&amp;K is included under the North East and Hills Category and Ladakh as UT is not part of raking. The subsequent edition of GGI may include J&amp; K and Ladakh in the respective category based on </a:t>
                      </a:r>
                      <a:r>
                        <a:rPr kumimoji="0" lang="en-IN" sz="10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their newly accorded status.</a:t>
                      </a:r>
                      <a:endParaRPr kumimoji="0" lang="en-IN" sz="1000" b="0" i="1" kern="1200" dirty="0">
                        <a:solidFill>
                          <a:schemeClr val="dk1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764915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38100" lvl="0" indent="-342900" algn="ctr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120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9.</a:t>
                      </a:r>
                    </a:p>
                  </a:txBody>
                  <a:tcPr marL="3600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IN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/>
                        </a:rPr>
                        <a:t>Kerala</a:t>
                      </a: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38100" lvl="0" indent="-342900" algn="ctr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120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9.</a:t>
                      </a:r>
                    </a:p>
                  </a:txBody>
                  <a:tcPr marL="3600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IN" sz="1200" b="0" kern="1200" dirty="0">
                          <a:solidFill>
                            <a:schemeClr val="dk1"/>
                          </a:solidFill>
                          <a:latin typeface="+mn-lt"/>
                          <a:cs typeface="Times New Roman"/>
                        </a:rPr>
                        <a:t>Sikkim</a:t>
                      </a: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kumimoji="0" lang="en-IN" sz="1200" b="0" kern="1200" dirty="0">
                        <a:solidFill>
                          <a:schemeClr val="dk1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869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kumimoji="0" lang="en-IN" sz="1200" b="0" kern="1200" dirty="0">
                        <a:solidFill>
                          <a:schemeClr val="dk1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293107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38100" lvl="0" indent="-342900" algn="ctr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kumimoji="0" lang="en-IN" sz="1200" kern="120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10.</a:t>
                      </a:r>
                    </a:p>
                  </a:txBody>
                  <a:tcPr marL="3600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IN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/>
                        </a:rPr>
                        <a:t>Madhya Pradesh</a:t>
                      </a: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38100" lvl="0" indent="-342900" algn="ctr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kumimoji="0" lang="en-IN" sz="1200" kern="120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10.</a:t>
                      </a:r>
                    </a:p>
                  </a:txBody>
                  <a:tcPr marL="3600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IN" sz="1200" b="0" kern="1200" dirty="0">
                          <a:solidFill>
                            <a:schemeClr val="dk1"/>
                          </a:solidFill>
                          <a:latin typeface="+mn-lt"/>
                          <a:cs typeface="Times New Roman"/>
                        </a:rPr>
                        <a:t>Tripura</a:t>
                      </a: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kumimoji="0" lang="en-IN" sz="1200" b="0" kern="1200" dirty="0">
                        <a:solidFill>
                          <a:schemeClr val="dk1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869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kumimoji="0" lang="en-IN" sz="1200" b="0" kern="1200" dirty="0">
                        <a:solidFill>
                          <a:schemeClr val="dk1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75047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38100" lvl="0" indent="-342900" algn="ctr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kumimoji="0" lang="en-IN" sz="1200" kern="120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11.</a:t>
                      </a:r>
                    </a:p>
                  </a:txBody>
                  <a:tcPr marL="3600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IN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/>
                        </a:rPr>
                        <a:t>Maharashtra</a:t>
                      </a: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38100" lvl="0" indent="-342900" algn="ctr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120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11.</a:t>
                      </a:r>
                    </a:p>
                  </a:txBody>
                  <a:tcPr marL="3600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IN" sz="1200" b="0" kern="1200" dirty="0">
                          <a:solidFill>
                            <a:schemeClr val="dk1"/>
                          </a:solidFill>
                          <a:latin typeface="+mn-lt"/>
                          <a:cs typeface="Times New Roman"/>
                        </a:rPr>
                        <a:t>Uttarakhand</a:t>
                      </a: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kumimoji="0" lang="en-IN" sz="1200" b="0" kern="1200" dirty="0">
                        <a:solidFill>
                          <a:schemeClr val="dk1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869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kumimoji="0" lang="en-IN" sz="1200" b="0" kern="1200" dirty="0">
                        <a:solidFill>
                          <a:schemeClr val="dk1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08749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38100" lvl="0" indent="-342900" algn="ctr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kumimoji="0" lang="en-IN" sz="1200" kern="1200" dirty="0">
                          <a:solidFill>
                            <a:schemeClr val="bg1"/>
                          </a:solidFill>
                          <a:latin typeface="+mn-lt"/>
                          <a:cs typeface="Times New Roman"/>
                        </a:rPr>
                        <a:t>12.</a:t>
                      </a:r>
                    </a:p>
                  </a:txBody>
                  <a:tcPr marL="3600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IN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/>
                        </a:rPr>
                        <a:t>Orissa</a:t>
                      </a: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7">
                  <a:txBody>
                    <a:bodyPr/>
                    <a:lstStyle/>
                    <a:p>
                      <a:pPr marL="342900" marR="38100" lvl="0" indent="-342900" algn="ctr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IN" sz="12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l" fontAlgn="b"/>
                      <a:endParaRPr kumimoji="0" lang="en-IN" sz="1200" b="0" kern="1200" dirty="0">
                        <a:solidFill>
                          <a:schemeClr val="dk1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kumimoji="0" lang="en-IN" sz="1200" b="0" kern="1200" dirty="0">
                        <a:solidFill>
                          <a:schemeClr val="dk1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869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kumimoji="0" lang="en-IN" sz="1200" b="0" kern="1200" dirty="0">
                        <a:solidFill>
                          <a:schemeClr val="dk1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138621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38100" lvl="0" indent="-342900" algn="ctr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kumimoji="0" lang="en-IN" sz="1200" kern="1200" dirty="0">
                          <a:solidFill>
                            <a:schemeClr val="bg1"/>
                          </a:solidFill>
                          <a:latin typeface="+mn-lt"/>
                          <a:cs typeface="Times New Roman"/>
                        </a:rPr>
                        <a:t>13.</a:t>
                      </a:r>
                    </a:p>
                  </a:txBody>
                  <a:tcPr marL="3600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IN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/>
                        </a:rPr>
                        <a:t>Punjab</a:t>
                      </a: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342900" marR="38100" lvl="0" indent="-342900" algn="ctr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kumimoji="0" lang="en-IN" sz="1200" kern="1200" dirty="0">
                        <a:solidFill>
                          <a:schemeClr val="bg1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3600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kumimoji="0" lang="en-IN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12701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38100" lvl="0" indent="-342900" algn="ctr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kumimoji="0" lang="en-IN" sz="1200" kern="1200" dirty="0">
                          <a:solidFill>
                            <a:schemeClr val="bg1"/>
                          </a:solidFill>
                          <a:latin typeface="+mn-lt"/>
                          <a:cs typeface="Times New Roman"/>
                        </a:rPr>
                        <a:t>14.</a:t>
                      </a:r>
                    </a:p>
                  </a:txBody>
                  <a:tcPr marL="3600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IN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/>
                        </a:rPr>
                        <a:t>Rajasthan</a:t>
                      </a: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342900" marR="38100" lvl="0" indent="-342900" algn="ctr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kumimoji="0" lang="en-IN" sz="1200" kern="1200" dirty="0">
                        <a:solidFill>
                          <a:schemeClr val="bg1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3600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kumimoji="0" lang="en-IN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10373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38100" lvl="0" indent="-342900" algn="ctr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kumimoji="0" lang="en-IN" sz="1200" kern="1200" dirty="0">
                          <a:solidFill>
                            <a:schemeClr val="bg1"/>
                          </a:solidFill>
                          <a:latin typeface="+mn-lt"/>
                          <a:cs typeface="Times New Roman"/>
                        </a:rPr>
                        <a:t>15.</a:t>
                      </a:r>
                    </a:p>
                  </a:txBody>
                  <a:tcPr marL="3600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IN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/>
                        </a:rPr>
                        <a:t>Tamil Nadu</a:t>
                      </a: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342900" marR="38100" lvl="0" indent="-342900" algn="ctr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kumimoji="0" lang="en-IN" sz="1200" kern="1200" dirty="0">
                        <a:solidFill>
                          <a:schemeClr val="bg1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3600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kumimoji="0" lang="en-IN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7582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38100" lvl="0" indent="-342900" algn="ctr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kumimoji="0" lang="en-IN" sz="1200" kern="1200" dirty="0">
                          <a:solidFill>
                            <a:schemeClr val="bg1"/>
                          </a:solidFill>
                          <a:latin typeface="+mn-lt"/>
                          <a:cs typeface="Times New Roman"/>
                        </a:rPr>
                        <a:t>6.</a:t>
                      </a:r>
                    </a:p>
                  </a:txBody>
                  <a:tcPr marL="3600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IN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/>
                        </a:rPr>
                        <a:t>Telangana</a:t>
                      </a: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342900" marR="38100" lvl="0" indent="-342900" algn="ctr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kumimoji="0" lang="en-IN" sz="1200" kern="1200" dirty="0">
                        <a:solidFill>
                          <a:schemeClr val="bg1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3600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kumimoji="0" lang="en-IN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00895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38100" lvl="0" indent="-342900" algn="ctr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kumimoji="0" lang="en-IN" sz="1200" kern="1200" dirty="0">
                          <a:solidFill>
                            <a:schemeClr val="bg1"/>
                          </a:solidFill>
                          <a:latin typeface="+mn-lt"/>
                          <a:cs typeface="Times New Roman"/>
                        </a:rPr>
                        <a:t>17.</a:t>
                      </a:r>
                    </a:p>
                  </a:txBody>
                  <a:tcPr marL="3600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IN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/>
                        </a:rPr>
                        <a:t>Uttar Pradesh</a:t>
                      </a: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342900" marR="38100" lvl="0" indent="-342900" algn="ctr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kumimoji="0" lang="en-IN" sz="1200" kern="1200" dirty="0">
                        <a:solidFill>
                          <a:schemeClr val="bg1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3600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kumimoji="0" lang="en-IN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1161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38100" lvl="0" indent="-342900" algn="ctr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kumimoji="0" lang="en-IN" sz="1200" kern="1200" dirty="0">
                          <a:solidFill>
                            <a:schemeClr val="bg1"/>
                          </a:solidFill>
                          <a:latin typeface="+mn-lt"/>
                          <a:cs typeface="Times New Roman"/>
                        </a:rPr>
                        <a:t>18.</a:t>
                      </a:r>
                    </a:p>
                  </a:txBody>
                  <a:tcPr marL="3600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IN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/>
                        </a:rPr>
                        <a:t>West Bengal</a:t>
                      </a: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342900" marR="38100" lvl="0" indent="-342900" algn="ctr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kumimoji="0" lang="en-IN" sz="1200" kern="1200" dirty="0">
                        <a:solidFill>
                          <a:schemeClr val="bg1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3600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kumimoji="0" lang="en-IN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792394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955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F948F1-2BE6-4132-AE4B-9A35DB1A1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95350"/>
            <a:ext cx="8229600" cy="685800"/>
          </a:xfrm>
        </p:spPr>
        <p:txBody>
          <a:bodyPr/>
          <a:lstStyle/>
          <a:p>
            <a:pPr algn="ctr"/>
            <a:r>
              <a:rPr lang="en-IN" dirty="0"/>
              <a:t>Rankings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7D2599-C5A0-431E-9513-109F79D7C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38FD90-E494-46BF-AEC3-017361AC35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065673"/>
            <a:ext cx="8991600" cy="109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2693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0</TotalTime>
  <Words>2324</Words>
  <Application>Microsoft Office PowerPoint</Application>
  <PresentationFormat>On-screen Show (16:9)</PresentationFormat>
  <Paragraphs>1360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Bookman Old Style</vt:lpstr>
      <vt:lpstr>Calibri</vt:lpstr>
      <vt:lpstr>Gill Sans MT</vt:lpstr>
      <vt:lpstr>Wingdings</vt:lpstr>
      <vt:lpstr>Wingdings 3</vt:lpstr>
      <vt:lpstr>Origin</vt:lpstr>
      <vt:lpstr>PowerPoint Presentation</vt:lpstr>
      <vt:lpstr>Good Governance Index (GGI)</vt:lpstr>
      <vt:lpstr>Good Governance Index (GGI) - Background</vt:lpstr>
      <vt:lpstr>Indicator Selection Principles</vt:lpstr>
      <vt:lpstr>Stakeholders’ Consultation</vt:lpstr>
      <vt:lpstr>GGI Report Finalisation</vt:lpstr>
      <vt:lpstr>GGI Sectors &amp; Indicators</vt:lpstr>
      <vt:lpstr>Grouping of States</vt:lpstr>
      <vt:lpstr>Rankings</vt:lpstr>
      <vt:lpstr>Agriculture &amp; Allied Sector</vt:lpstr>
      <vt:lpstr>Agriculture &amp; Allied Ranking</vt:lpstr>
      <vt:lpstr>Commerce and Industries</vt:lpstr>
      <vt:lpstr>Commerce &amp; Industries Ranking</vt:lpstr>
      <vt:lpstr>Human Resource Development</vt:lpstr>
      <vt:lpstr>Human Resource Development Ranking</vt:lpstr>
      <vt:lpstr>Public Health</vt:lpstr>
      <vt:lpstr>Public Health Ranking</vt:lpstr>
      <vt:lpstr>Public Infrastructure &amp; Utilities</vt:lpstr>
      <vt:lpstr>Public Infrastructure Ranking</vt:lpstr>
      <vt:lpstr>Economic Governance</vt:lpstr>
      <vt:lpstr>Economic Governance Ranking</vt:lpstr>
      <vt:lpstr>Social Welfare &amp; Development</vt:lpstr>
      <vt:lpstr>Social Welfare &amp; Development Ranking</vt:lpstr>
      <vt:lpstr>Judiciary &amp; Public Security</vt:lpstr>
      <vt:lpstr>Judicial &amp; Public Security Ranking</vt:lpstr>
      <vt:lpstr>Environment</vt:lpstr>
      <vt:lpstr>Environment Ranking</vt:lpstr>
      <vt:lpstr>Composite Ranking</vt:lpstr>
      <vt:lpstr>Composite Ranking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&amp; Development of  Good Governance Index</dc:title>
  <dc:creator>Eskoni</dc:creator>
  <cp:lastModifiedBy>Vaibhav Purandare(Sr KM)</cp:lastModifiedBy>
  <cp:revision>322</cp:revision>
  <dcterms:created xsi:type="dcterms:W3CDTF">2006-08-16T00:00:00Z</dcterms:created>
  <dcterms:modified xsi:type="dcterms:W3CDTF">2019-12-24T07:16:11Z</dcterms:modified>
</cp:coreProperties>
</file>